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3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72F31-E9B3-4628-B533-4D7500547C92}" type="datetimeFigureOut">
              <a:rPr lang="en-CA" smtClean="0"/>
              <a:t>16/09/2013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6A943-55CA-4C4D-8BA0-11EC033C77A4}"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Innocence: quality of being free from guilt, sin or moral wrong.  Lack of knowledge or experience.</a:t>
            </a:r>
            <a:r>
              <a:rPr lang="en-CA" baseline="0" dirty="0" smtClean="0"/>
              <a:t>  Children are innocent</a:t>
            </a:r>
          </a:p>
          <a:p>
            <a:r>
              <a:rPr lang="en-CA" baseline="0" dirty="0" smtClean="0"/>
              <a:t>Experience: the knowledge a person gains in life through learning and doing.  This comes from hardships or making mistakes where the innocent may believe that everyone is as harmless as she is, the experienced person has lived long enough to know that there are harmful people in the world.  The experienced person knows there is good in the world</a:t>
            </a:r>
          </a:p>
          <a:p>
            <a:endParaRPr lang="en-CA" dirty="0"/>
          </a:p>
        </p:txBody>
      </p:sp>
      <p:sp>
        <p:nvSpPr>
          <p:cNvPr id="4" name="Slide Number Placeholder 3"/>
          <p:cNvSpPr>
            <a:spLocks noGrp="1"/>
          </p:cNvSpPr>
          <p:nvPr>
            <p:ph type="sldNum" sz="quarter" idx="10"/>
          </p:nvPr>
        </p:nvSpPr>
        <p:spPr/>
        <p:txBody>
          <a:bodyPr/>
          <a:lstStyle/>
          <a:p>
            <a:fld id="{6C96A943-55CA-4C4D-8BA0-11EC033C77A4}" type="slidenum">
              <a:rPr lang="en-CA" smtClean="0"/>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Loss</a:t>
            </a:r>
            <a:r>
              <a:rPr lang="en-CA" baseline="0" dirty="0" smtClean="0"/>
              <a:t> of stuffed animal, broken toy, summer ending, friend moving away, death of a relative</a:t>
            </a:r>
            <a:endParaRPr lang="en-CA" dirty="0"/>
          </a:p>
        </p:txBody>
      </p:sp>
      <p:sp>
        <p:nvSpPr>
          <p:cNvPr id="4" name="Slide Number Placeholder 3"/>
          <p:cNvSpPr>
            <a:spLocks noGrp="1"/>
          </p:cNvSpPr>
          <p:nvPr>
            <p:ph type="sldNum" sz="quarter" idx="10"/>
          </p:nvPr>
        </p:nvSpPr>
        <p:spPr/>
        <p:txBody>
          <a:bodyPr/>
          <a:lstStyle/>
          <a:p>
            <a:fld id="{6C96A943-55CA-4C4D-8BA0-11EC033C77A4}" type="slidenum">
              <a:rPr lang="en-CA" smtClean="0"/>
              <a:t>5</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Rites of passage: first kiss, first</a:t>
            </a:r>
            <a:r>
              <a:rPr lang="en-CA" baseline="0" dirty="0" smtClean="0"/>
              <a:t> real job, first car...What are some other rights of passage in our culture?</a:t>
            </a:r>
          </a:p>
          <a:p>
            <a:r>
              <a:rPr lang="en-CA" baseline="0" dirty="0" smtClean="0"/>
              <a:t>Initiation Rituals: what </a:t>
            </a:r>
            <a:r>
              <a:rPr lang="en-CA" baseline="0" dirty="0" err="1" smtClean="0"/>
              <a:t>exisists</a:t>
            </a:r>
            <a:r>
              <a:rPr lang="en-CA" baseline="0" dirty="0" smtClean="0"/>
              <a:t> in our culture that serves as an initiation into </a:t>
            </a:r>
            <a:r>
              <a:rPr lang="en-CA" baseline="0" dirty="0" err="1" smtClean="0"/>
              <a:t>alulthood</a:t>
            </a:r>
            <a:r>
              <a:rPr lang="en-CA" baseline="0" dirty="0" smtClean="0"/>
              <a:t>? – HS grad, marriage, college grad, moving out of the house</a:t>
            </a:r>
            <a:endParaRPr lang="en-CA" dirty="0"/>
          </a:p>
        </p:txBody>
      </p:sp>
      <p:sp>
        <p:nvSpPr>
          <p:cNvPr id="4" name="Slide Number Placeholder 3"/>
          <p:cNvSpPr>
            <a:spLocks noGrp="1"/>
          </p:cNvSpPr>
          <p:nvPr>
            <p:ph type="sldNum" sz="quarter" idx="10"/>
          </p:nvPr>
        </p:nvSpPr>
        <p:spPr/>
        <p:txBody>
          <a:bodyPr/>
          <a:lstStyle/>
          <a:p>
            <a:fld id="{6C96A943-55CA-4C4D-8BA0-11EC033C77A4}" type="slidenum">
              <a:rPr lang="en-CA" smtClean="0"/>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FFAC94-BBB8-4F26-A174-FFE5A92FDD5D}" type="datetimeFigureOut">
              <a:rPr lang="en-CA" smtClean="0"/>
              <a:t>16/09/2013</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9203EFAB-0C68-43E6-9B13-3DDA31E24678}"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FAC94-BBB8-4F26-A174-FFE5A92FDD5D}" type="datetimeFigureOut">
              <a:rPr lang="en-CA" smtClean="0"/>
              <a:t>16/09/2013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FAC94-BBB8-4F26-A174-FFE5A92FDD5D}" type="datetimeFigureOut">
              <a:rPr lang="en-CA" smtClean="0"/>
              <a:t>16/09/2013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FAC94-BBB8-4F26-A174-FFE5A92FDD5D}" type="datetimeFigureOut">
              <a:rPr lang="en-CA" smtClean="0"/>
              <a:t>16/09/2013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FFAC94-BBB8-4F26-A174-FFE5A92FDD5D}" type="datetimeFigureOut">
              <a:rPr lang="en-CA" smtClean="0"/>
              <a:t>16/09/2013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03EFAB-0C68-43E6-9B13-3DDA31E24678}"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FFAC94-BBB8-4F26-A174-FFE5A92FDD5D}" type="datetimeFigureOut">
              <a:rPr lang="en-CA" smtClean="0"/>
              <a:t>16/09/2013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FFAC94-BBB8-4F26-A174-FFE5A92FDD5D}" type="datetimeFigureOut">
              <a:rPr lang="en-CA" smtClean="0"/>
              <a:t>16/09/2013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FFAC94-BBB8-4F26-A174-FFE5A92FDD5D}" type="datetimeFigureOut">
              <a:rPr lang="en-CA" smtClean="0"/>
              <a:t>16/09/2013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FAC94-BBB8-4F26-A174-FFE5A92FDD5D}" type="datetimeFigureOut">
              <a:rPr lang="en-CA" smtClean="0"/>
              <a:t>16/09/2013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FFAC94-BBB8-4F26-A174-FFE5A92FDD5D}" type="datetimeFigureOut">
              <a:rPr lang="en-CA" smtClean="0"/>
              <a:t>16/09/2013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03EFAB-0C68-43E6-9B13-3DDA31E24678}"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FFAC94-BBB8-4F26-A174-FFE5A92FDD5D}" type="datetimeFigureOut">
              <a:rPr lang="en-CA" smtClean="0"/>
              <a:t>16/09/2013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9203EFAB-0C68-43E6-9B13-3DDA31E24678}"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FFAC94-BBB8-4F26-A174-FFE5A92FDD5D}" type="datetimeFigureOut">
              <a:rPr lang="en-CA" smtClean="0"/>
              <a:t>16/09/2013</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03EFAB-0C68-43E6-9B13-3DDA31E24678}"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End of Childhood Archetype</a:t>
            </a:r>
            <a:endParaRPr lang="en-CA" dirty="0"/>
          </a:p>
        </p:txBody>
      </p:sp>
      <p:sp>
        <p:nvSpPr>
          <p:cNvPr id="3" name="Subtitle 2"/>
          <p:cNvSpPr>
            <a:spLocks noGrp="1"/>
          </p:cNvSpPr>
          <p:nvPr>
            <p:ph type="subTitle" idx="1"/>
          </p:nvPr>
        </p:nvSpPr>
        <p:spPr/>
        <p:txBody>
          <a:bodyPr/>
          <a:lstStyle/>
          <a:p>
            <a:r>
              <a:rPr lang="en-CA" dirty="0" smtClean="0"/>
              <a:t>We all grow up, eventually</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Critical Thinking Questions</a:t>
            </a:r>
            <a:endParaRPr lang="en-CA" dirty="0"/>
          </a:p>
        </p:txBody>
      </p:sp>
      <p:sp>
        <p:nvSpPr>
          <p:cNvPr id="3" name="Content Placeholder 2"/>
          <p:cNvSpPr>
            <a:spLocks noGrp="1"/>
          </p:cNvSpPr>
          <p:nvPr>
            <p:ph idx="1"/>
          </p:nvPr>
        </p:nvSpPr>
        <p:spPr/>
        <p:txBody>
          <a:bodyPr/>
          <a:lstStyle/>
          <a:p>
            <a:r>
              <a:rPr lang="en-CA" dirty="0" smtClean="0"/>
              <a:t>What does it mean to grow up?</a:t>
            </a:r>
          </a:p>
          <a:p>
            <a:r>
              <a:rPr lang="en-CA" dirty="0" smtClean="0"/>
              <a:t>What do we gain when we grow up?</a:t>
            </a:r>
          </a:p>
          <a:p>
            <a:r>
              <a:rPr lang="en-CA" dirty="0" smtClean="0"/>
              <a:t>What do we lose?</a:t>
            </a:r>
          </a:p>
          <a:p>
            <a:r>
              <a:rPr lang="en-CA" dirty="0" smtClean="0"/>
              <a:t>How will you know when you have “grown up?”</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Innocence / Experience</a:t>
            </a:r>
            <a:endParaRPr lang="en-CA" dirty="0"/>
          </a:p>
        </p:txBody>
      </p:sp>
      <p:sp>
        <p:nvSpPr>
          <p:cNvPr id="3" name="Content Placeholder 2"/>
          <p:cNvSpPr>
            <a:spLocks noGrp="1"/>
          </p:cNvSpPr>
          <p:nvPr>
            <p:ph idx="1"/>
          </p:nvPr>
        </p:nvSpPr>
        <p:spPr/>
        <p:txBody>
          <a:bodyPr/>
          <a:lstStyle/>
          <a:p>
            <a:r>
              <a:rPr lang="en-CA" dirty="0" smtClean="0"/>
              <a:t>What is the definition of Innocence?</a:t>
            </a:r>
          </a:p>
          <a:p>
            <a:endParaRPr lang="en-CA" dirty="0" smtClean="0"/>
          </a:p>
          <a:p>
            <a:endParaRPr lang="en-CA" dirty="0" smtClean="0"/>
          </a:p>
          <a:p>
            <a:endParaRPr lang="en-CA" dirty="0" smtClean="0"/>
          </a:p>
          <a:p>
            <a:r>
              <a:rPr lang="en-CA" dirty="0" smtClean="0"/>
              <a:t>What is the definition of Experience</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of childhood represents</a:t>
            </a:r>
            <a:endParaRPr lang="en-CA" dirty="0"/>
          </a:p>
        </p:txBody>
      </p:sp>
      <p:sp>
        <p:nvSpPr>
          <p:cNvPr id="3" name="Content Placeholder 2"/>
          <p:cNvSpPr>
            <a:spLocks noGrp="1"/>
          </p:cNvSpPr>
          <p:nvPr>
            <p:ph idx="1"/>
          </p:nvPr>
        </p:nvSpPr>
        <p:spPr/>
        <p:txBody>
          <a:bodyPr/>
          <a:lstStyle/>
          <a:p>
            <a:r>
              <a:rPr lang="en-CA" dirty="0" smtClean="0"/>
              <a:t>The loss of innocence and gaining of knowledge and experience.</a:t>
            </a:r>
          </a:p>
          <a:p>
            <a:endParaRPr lang="en-CA" dirty="0" smtClean="0"/>
          </a:p>
          <a:p>
            <a:r>
              <a:rPr lang="en-CA" dirty="0" smtClean="0"/>
              <a:t>The end of the golden age or the summer of our lives.</a:t>
            </a:r>
          </a:p>
          <a:p>
            <a:endParaRPr lang="en-CA" dirty="0" smtClean="0"/>
          </a:p>
          <a:p>
            <a:r>
              <a:rPr lang="en-CA" dirty="0" smtClean="0"/>
              <a:t>The realization that the experience of evil, sorrow and harsh reality is unavoidable.</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Individual Level</a:t>
            </a:r>
            <a:endParaRPr lang="en-CA" dirty="0"/>
          </a:p>
        </p:txBody>
      </p:sp>
      <p:sp>
        <p:nvSpPr>
          <p:cNvPr id="3" name="Content Placeholder 2"/>
          <p:cNvSpPr>
            <a:spLocks noGrp="1"/>
          </p:cNvSpPr>
          <p:nvPr>
            <p:ph idx="1"/>
          </p:nvPr>
        </p:nvSpPr>
        <p:spPr/>
        <p:txBody>
          <a:bodyPr/>
          <a:lstStyle/>
          <a:p>
            <a:r>
              <a:rPr lang="en-CA" dirty="0" smtClean="0"/>
              <a:t>What is an event or action that might cause the end of childhood for an individual?</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End of Childhood on Societal Level</a:t>
            </a:r>
            <a:endParaRPr lang="en-CA" dirty="0"/>
          </a:p>
        </p:txBody>
      </p:sp>
      <p:sp>
        <p:nvSpPr>
          <p:cNvPr id="3" name="Content Placeholder 2"/>
          <p:cNvSpPr>
            <a:spLocks noGrp="1"/>
          </p:cNvSpPr>
          <p:nvPr>
            <p:ph idx="1"/>
          </p:nvPr>
        </p:nvSpPr>
        <p:spPr/>
        <p:txBody>
          <a:bodyPr/>
          <a:lstStyle/>
          <a:p>
            <a:r>
              <a:rPr lang="en-CA" dirty="0" smtClean="0"/>
              <a:t>In myth – a story that describes the origin of evil</a:t>
            </a:r>
          </a:p>
          <a:p>
            <a:endParaRPr lang="en-CA" dirty="0" smtClean="0"/>
          </a:p>
          <a:p>
            <a:r>
              <a:rPr lang="en-CA" dirty="0" smtClean="0"/>
              <a:t>Community wide loss </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Processes of Loss of Childhood</a:t>
            </a:r>
            <a:endParaRPr lang="en-CA" dirty="0"/>
          </a:p>
        </p:txBody>
      </p:sp>
      <p:sp>
        <p:nvSpPr>
          <p:cNvPr id="3" name="Content Placeholder 2"/>
          <p:cNvSpPr>
            <a:spLocks noGrp="1"/>
          </p:cNvSpPr>
          <p:nvPr>
            <p:ph idx="1"/>
          </p:nvPr>
        </p:nvSpPr>
        <p:spPr/>
        <p:txBody>
          <a:bodyPr/>
          <a:lstStyle/>
          <a:p>
            <a:r>
              <a:rPr lang="en-CA" dirty="0" smtClean="0"/>
              <a:t>Epiphany: the “aha!” moment – a realization that redefines the individual.</a:t>
            </a:r>
          </a:p>
          <a:p>
            <a:endParaRPr lang="en-CA" dirty="0" smtClean="0"/>
          </a:p>
          <a:p>
            <a:r>
              <a:rPr lang="en-CA" dirty="0" smtClean="0"/>
              <a:t>Rites of passage: a transition from one state to another</a:t>
            </a:r>
          </a:p>
          <a:p>
            <a:endParaRPr lang="en-CA" dirty="0" smtClean="0"/>
          </a:p>
          <a:p>
            <a:r>
              <a:rPr lang="en-CA" dirty="0" smtClean="0"/>
              <a:t>Initiation Rituals: a young person passes through certain tests or traditions and becomes an adult</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307</TotalTime>
  <Words>355</Words>
  <Application>Microsoft Office PowerPoint</Application>
  <PresentationFormat>On-screen Show (4:3)</PresentationFormat>
  <Paragraphs>39</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The End of Childhood Archetype</vt:lpstr>
      <vt:lpstr>Critical Thinking Questions</vt:lpstr>
      <vt:lpstr>Innocence / Experience</vt:lpstr>
      <vt:lpstr>End of childhood represents</vt:lpstr>
      <vt:lpstr>Individual Level</vt:lpstr>
      <vt:lpstr>End of Childhood on Societal Level</vt:lpstr>
      <vt:lpstr>Processes of Loss of Childhood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Childhood Archetype</dc:title>
  <dc:creator>Michelle</dc:creator>
  <cp:lastModifiedBy>Michelle</cp:lastModifiedBy>
  <cp:revision>12</cp:revision>
  <dcterms:created xsi:type="dcterms:W3CDTF">2013-09-16T23:45:20Z</dcterms:created>
  <dcterms:modified xsi:type="dcterms:W3CDTF">2013-09-17T04:53:14Z</dcterms:modified>
</cp:coreProperties>
</file>