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46"/>
  </p:notesMasterIdLst>
  <p:handoutMasterIdLst>
    <p:handoutMasterId r:id="rId47"/>
  </p:handoutMasterIdLst>
  <p:sldIdLst>
    <p:sldId id="256" r:id="rId2"/>
    <p:sldId id="300" r:id="rId3"/>
    <p:sldId id="257" r:id="rId4"/>
    <p:sldId id="258" r:id="rId5"/>
    <p:sldId id="259" r:id="rId6"/>
    <p:sldId id="297" r:id="rId7"/>
    <p:sldId id="298" r:id="rId8"/>
    <p:sldId id="299"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96" r:id="rId29"/>
    <p:sldId id="281" r:id="rId30"/>
    <p:sldId id="282" r:id="rId31"/>
    <p:sldId id="283" r:id="rId32"/>
    <p:sldId id="284" r:id="rId33"/>
    <p:sldId id="285" r:id="rId34"/>
    <p:sldId id="286" r:id="rId35"/>
    <p:sldId id="288" r:id="rId36"/>
    <p:sldId id="287" r:id="rId37"/>
    <p:sldId id="289" r:id="rId38"/>
    <p:sldId id="290" r:id="rId39"/>
    <p:sldId id="291" r:id="rId40"/>
    <p:sldId id="292" r:id="rId41"/>
    <p:sldId id="293" r:id="rId42"/>
    <p:sldId id="294" r:id="rId43"/>
    <p:sldId id="295" r:id="rId44"/>
    <p:sldId id="301" r:id="rId45"/>
  </p:sldIdLst>
  <p:sldSz cx="9144000" cy="6858000" type="screen4x3"/>
  <p:notesSz cx="6881813" cy="9296400"/>
  <p:defaultTextStyle>
    <a:defPPr>
      <a:defRPr lang="en-CA"/>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5" autoAdjust="0"/>
    <p:restoredTop sz="94660"/>
  </p:normalViewPr>
  <p:slideViewPr>
    <p:cSldViewPr>
      <p:cViewPr varScale="1">
        <p:scale>
          <a:sx n="68" d="100"/>
          <a:sy n="68" d="100"/>
        </p:scale>
        <p:origin x="-13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defRPr>
            </a:lvl1pPr>
          </a:lstStyle>
          <a:p>
            <a:pPr>
              <a:defRPr/>
            </a:pPr>
            <a:endParaRPr lang="en-CA"/>
          </a:p>
        </p:txBody>
      </p:sp>
      <p:sp>
        <p:nvSpPr>
          <p:cNvPr id="5120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defRPr>
            </a:lvl1pPr>
          </a:lstStyle>
          <a:p>
            <a:pPr>
              <a:defRPr/>
            </a:pPr>
            <a:endParaRPr lang="en-CA"/>
          </a:p>
        </p:txBody>
      </p:sp>
      <p:sp>
        <p:nvSpPr>
          <p:cNvPr id="5120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defRPr>
            </a:lvl1pPr>
          </a:lstStyle>
          <a:p>
            <a:pPr>
              <a:defRPr/>
            </a:pPr>
            <a:endParaRPr lang="en-CA"/>
          </a:p>
        </p:txBody>
      </p:sp>
      <p:sp>
        <p:nvSpPr>
          <p:cNvPr id="5120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defRPr>
            </a:lvl1pPr>
          </a:lstStyle>
          <a:p>
            <a:pPr>
              <a:defRPr/>
            </a:pPr>
            <a:fld id="{A1CB3088-6EC7-4B81-85C8-1B2B6E698D80}"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pPr>
              <a:defRPr/>
            </a:pPr>
            <a:fld id="{77A2EA8E-6397-40AB-9EAD-6E6CDCB21DF7}" type="datetimeFigureOut">
              <a:rPr lang="en-US"/>
              <a:pPr>
                <a:defRPr/>
              </a:pPr>
              <a:t>2/24/2013</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pPr>
              <a:defRPr/>
            </a:pPr>
            <a:fld id="{ADD6AC9D-3A83-4539-A146-EE874A06135F}"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3D3735-9FD8-4B9A-9D17-BBACC8AAFC10}" type="slidenum">
              <a:rPr lang="en-CA" smtClean="0"/>
              <a:pPr/>
              <a:t>26</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997273-20F3-4CC4-9014-3F9308FC95FE}" type="slidenum">
              <a:rPr lang="en-CA" smtClean="0"/>
              <a:pPr/>
              <a:t>40</a:t>
            </a:fld>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endParaRPr lang="en-CA"/>
          </a:p>
        </p:txBody>
      </p:sp>
      <p:sp>
        <p:nvSpPr>
          <p:cNvPr id="12" name="Footer Placeholder 16"/>
          <p:cNvSpPr>
            <a:spLocks noGrp="1"/>
          </p:cNvSpPr>
          <p:nvPr>
            <p:ph type="ftr" sz="quarter" idx="11"/>
          </p:nvPr>
        </p:nvSpPr>
        <p:spPr/>
        <p:txBody>
          <a:bodyPr/>
          <a:lstStyle>
            <a:lvl1pPr>
              <a:defRPr/>
            </a:lvl1pPr>
          </a:lstStyle>
          <a:p>
            <a:pPr>
              <a:defRPr/>
            </a:pPr>
            <a:endParaRPr lang="en-CA"/>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E5D1DC7C-1372-4644-982C-8C9A32122876}"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BB142DE2-FEDD-44FC-BF2E-1ECD311B2A21}"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B70FED5F-7498-4E5A-A4B2-95D4143466BD}"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F3D261C4-5675-451C-A2B9-AFE9EF5E07A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CA"/>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CA"/>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A174A733-BC33-45ED-88DB-19181D7573A1}" type="slidenum">
              <a:rPr lang="en-CA"/>
              <a:pPr>
                <a:defRPr/>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56FA3E99-A56E-496F-AE16-AEFA4CDE835F}"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BF4A35FF-7D5D-4E07-B500-A6A62B50A0B4}"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CA"/>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AA766A54-A343-42B1-A171-CA40451731F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02B5716A-28F2-4047-BCC5-89E2637584A4}"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CA"/>
          </a:p>
        </p:txBody>
      </p:sp>
      <p:sp>
        <p:nvSpPr>
          <p:cNvPr id="8" name="Footer Placeholder 5"/>
          <p:cNvSpPr>
            <a:spLocks noGrp="1"/>
          </p:cNvSpPr>
          <p:nvPr>
            <p:ph type="ftr" sz="quarter" idx="11"/>
          </p:nvPr>
        </p:nvSpPr>
        <p:spPr/>
        <p:txBody>
          <a:bodyPr/>
          <a:lstStyle>
            <a:lvl1pPr>
              <a:defRPr/>
            </a:lvl1pPr>
          </a:lstStyle>
          <a:p>
            <a:pPr>
              <a:defRPr/>
            </a:pPr>
            <a:endParaRPr lang="en-CA"/>
          </a:p>
        </p:txBody>
      </p:sp>
      <p:sp>
        <p:nvSpPr>
          <p:cNvPr id="9" name="Slide Number Placeholder 6"/>
          <p:cNvSpPr>
            <a:spLocks noGrp="1"/>
          </p:cNvSpPr>
          <p:nvPr>
            <p:ph type="sldNum" sz="quarter" idx="12"/>
          </p:nvPr>
        </p:nvSpPr>
        <p:spPr/>
        <p:txBody>
          <a:bodyPr/>
          <a:lstStyle>
            <a:lvl1pPr>
              <a:defRPr/>
            </a:lvl1pPr>
          </a:lstStyle>
          <a:p>
            <a:pPr>
              <a:defRPr/>
            </a:pPr>
            <a:fld id="{B5132C14-B9DB-4047-9638-934F366A1A8D}"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CA"/>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CA"/>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04980E07-DD50-46A1-A5BB-E9C296BD8476}"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CA"/>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8F164AD-24C6-4295-8310-CDCC9B92A035}"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816" r:id="rId1"/>
    <p:sldLayoutId id="2147483809" r:id="rId2"/>
    <p:sldLayoutId id="2147483817" r:id="rId3"/>
    <p:sldLayoutId id="2147483810" r:id="rId4"/>
    <p:sldLayoutId id="2147483811" r:id="rId5"/>
    <p:sldLayoutId id="2147483812" r:id="rId6"/>
    <p:sldLayoutId id="2147483813" r:id="rId7"/>
    <p:sldLayoutId id="2147483818" r:id="rId8"/>
    <p:sldLayoutId id="2147483819" r:id="rId9"/>
    <p:sldLayoutId id="2147483814" r:id="rId10"/>
    <p:sldLayoutId id="214748381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1295400" y="3200400"/>
            <a:ext cx="6934200" cy="1600200"/>
          </a:xfrm>
        </p:spPr>
        <p:txBody>
          <a:bodyPr/>
          <a:lstStyle/>
          <a:p>
            <a:pPr algn="r" eaLnBrk="1" hangingPunct="1"/>
            <a:r>
              <a:rPr lang="en-CA" dirty="0" smtClean="0"/>
              <a:t>English Language Arts</a:t>
            </a:r>
          </a:p>
        </p:txBody>
      </p:sp>
      <p:sp>
        <p:nvSpPr>
          <p:cNvPr id="3074" name="Rectangle 2"/>
          <p:cNvSpPr>
            <a:spLocks noGrp="1" noChangeArrowheads="1"/>
          </p:cNvSpPr>
          <p:nvPr>
            <p:ph type="ctrTitle"/>
          </p:nvPr>
        </p:nvSpPr>
        <p:spPr>
          <a:xfrm>
            <a:off x="457200" y="1506538"/>
            <a:ext cx="8229600" cy="1470025"/>
          </a:xfrm>
        </p:spPr>
        <p:txBody>
          <a:bodyPr>
            <a:normAutofit fontScale="90000"/>
          </a:bodyPr>
          <a:lstStyle/>
          <a:p>
            <a:pPr eaLnBrk="1" fontAlgn="auto" hangingPunct="1">
              <a:spcAft>
                <a:spcPts val="0"/>
              </a:spcAft>
              <a:defRPr/>
            </a:pPr>
            <a:r>
              <a:rPr lang="en-CA" sz="3600" smtClean="0"/>
              <a:t>Short Story Terms </a:t>
            </a:r>
            <a:br>
              <a:rPr lang="en-CA" sz="3600" smtClean="0"/>
            </a:br>
            <a:r>
              <a:rPr lang="en-CA" sz="3600" smtClean="0"/>
              <a:t>&amp; </a:t>
            </a:r>
            <a:br>
              <a:rPr lang="en-CA" sz="3600" smtClean="0"/>
            </a:br>
            <a:r>
              <a:rPr lang="en-CA" sz="3600" smtClean="0"/>
              <a:t>Elements of Fiction</a:t>
            </a:r>
          </a:p>
        </p:txBody>
      </p:sp>
      <p:pic>
        <p:nvPicPr>
          <p:cNvPr id="6148" name="Picture 5" descr="https://msatwood.wikispaces.com/file/view/boy_reading_3.gif"/>
          <p:cNvPicPr>
            <a:picLocks noChangeAspect="1" noChangeArrowheads="1"/>
          </p:cNvPicPr>
          <p:nvPr/>
        </p:nvPicPr>
        <p:blipFill>
          <a:blip r:embed="rId2" cstate="print"/>
          <a:srcRect/>
          <a:stretch>
            <a:fillRect/>
          </a:stretch>
        </p:blipFill>
        <p:spPr bwMode="auto">
          <a:xfrm>
            <a:off x="785813" y="3286125"/>
            <a:ext cx="46672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latin typeface="Arial Narrow" pitchFamily="34" charset="0"/>
              </a:rPr>
              <a:t>Protagonist</a:t>
            </a:r>
          </a:p>
        </p:txBody>
      </p:sp>
      <p:sp>
        <p:nvSpPr>
          <p:cNvPr id="14339" name="Rectangle 3"/>
          <p:cNvSpPr>
            <a:spLocks noGrp="1" noChangeArrowheads="1"/>
          </p:cNvSpPr>
          <p:nvPr>
            <p:ph sz="quarter" idx="1"/>
          </p:nvPr>
        </p:nvSpPr>
        <p:spPr>
          <a:xfrm>
            <a:off x="642938" y="1447800"/>
            <a:ext cx="8043862" cy="4572000"/>
          </a:xfrm>
        </p:spPr>
        <p:txBody>
          <a:bodyPr/>
          <a:lstStyle/>
          <a:p>
            <a:pPr eaLnBrk="1" hangingPunct="1">
              <a:buFont typeface="Symbol" pitchFamily="18" charset="2"/>
              <a:buChar char=""/>
            </a:pPr>
            <a:r>
              <a:rPr lang="en-US" smtClean="0">
                <a:latin typeface="Arial Narrow" pitchFamily="34" charset="0"/>
              </a:rPr>
              <a:t>the main character who is struggling against other characters or forces to achieve his/her goal. The protagonist is the one we are most concerned with — does not have to be the good guy)</a:t>
            </a:r>
          </a:p>
          <a:p>
            <a:pPr eaLnBrk="1" hangingPunct="1"/>
            <a:endParaRPr lang="en-US" smtClean="0">
              <a:latin typeface="Arial Narrow" pitchFamily="34" charset="0"/>
            </a:endParaRPr>
          </a:p>
        </p:txBody>
      </p:sp>
      <p:pic>
        <p:nvPicPr>
          <p:cNvPr id="14340" name="Picture 6" descr="http://www.randytayler.com/images/protagonist.jpg"/>
          <p:cNvPicPr>
            <a:picLocks noChangeAspect="1" noChangeArrowheads="1"/>
          </p:cNvPicPr>
          <p:nvPr/>
        </p:nvPicPr>
        <p:blipFill>
          <a:blip r:embed="rId2" cstate="print"/>
          <a:srcRect/>
          <a:stretch>
            <a:fillRect/>
          </a:stretch>
        </p:blipFill>
        <p:spPr bwMode="auto">
          <a:xfrm>
            <a:off x="5715000" y="2857500"/>
            <a:ext cx="2381250"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latin typeface="Arial Narrow" pitchFamily="34" charset="0"/>
              </a:rPr>
              <a:t>Antagonist</a:t>
            </a:r>
          </a:p>
        </p:txBody>
      </p:sp>
      <p:sp>
        <p:nvSpPr>
          <p:cNvPr id="15363" name="Rectangle 3"/>
          <p:cNvSpPr>
            <a:spLocks noGrp="1" noChangeArrowheads="1"/>
          </p:cNvSpPr>
          <p:nvPr>
            <p:ph sz="quarter" idx="1"/>
          </p:nvPr>
        </p:nvSpPr>
        <p:spPr>
          <a:xfrm>
            <a:off x="571500" y="1447800"/>
            <a:ext cx="8115300" cy="4572000"/>
          </a:xfrm>
        </p:spPr>
        <p:txBody>
          <a:bodyPr/>
          <a:lstStyle/>
          <a:p>
            <a:pPr eaLnBrk="1" hangingPunct="1">
              <a:buFont typeface="Symbol" pitchFamily="18" charset="2"/>
              <a:buChar char=""/>
            </a:pPr>
            <a:r>
              <a:rPr lang="en-US" smtClean="0">
                <a:latin typeface="Arial Narrow" pitchFamily="34" charset="0"/>
              </a:rPr>
              <a:t>the person or force working against the protagonist (does not have to be the bad guy)</a:t>
            </a:r>
          </a:p>
          <a:p>
            <a:pPr eaLnBrk="1" hangingPunct="1"/>
            <a:endParaRPr lang="en-US" smtClean="0"/>
          </a:p>
        </p:txBody>
      </p:sp>
      <p:pic>
        <p:nvPicPr>
          <p:cNvPr id="15364" name="Picture 6" descr="http://www.50prime365.com/days/10062005.jpg"/>
          <p:cNvPicPr>
            <a:picLocks noChangeAspect="1" noChangeArrowheads="1"/>
          </p:cNvPicPr>
          <p:nvPr/>
        </p:nvPicPr>
        <p:blipFill>
          <a:blip r:embed="rId2" cstate="print"/>
          <a:srcRect/>
          <a:stretch>
            <a:fillRect/>
          </a:stretch>
        </p:blipFill>
        <p:spPr bwMode="auto">
          <a:xfrm>
            <a:off x="4143375" y="2143125"/>
            <a:ext cx="4071938"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p:txBody>
          <a:bodyPr/>
          <a:lstStyle/>
          <a:p>
            <a:pPr eaLnBrk="1" hangingPunct="1"/>
            <a:r>
              <a:rPr lang="en-US" smtClean="0">
                <a:latin typeface="Arial Narrow" pitchFamily="34" charset="0"/>
              </a:rPr>
              <a:t>Round Character</a:t>
            </a:r>
          </a:p>
        </p:txBody>
      </p:sp>
      <p:sp>
        <p:nvSpPr>
          <p:cNvPr id="16387" name="Rectangle 2"/>
          <p:cNvSpPr>
            <a:spLocks noGrp="1" noChangeArrowheads="1"/>
          </p:cNvSpPr>
          <p:nvPr>
            <p:ph sz="quarter" idx="1"/>
          </p:nvPr>
        </p:nvSpPr>
        <p:spPr>
          <a:xfrm>
            <a:off x="571500" y="1447800"/>
            <a:ext cx="8115300" cy="4572000"/>
          </a:xfrm>
        </p:spPr>
        <p:txBody>
          <a:bodyPr/>
          <a:lstStyle/>
          <a:p>
            <a:pPr eaLnBrk="1" hangingPunct="1">
              <a:buFont typeface="Symbol" pitchFamily="18" charset="2"/>
              <a:buChar char=""/>
            </a:pPr>
            <a:r>
              <a:rPr lang="en-US" smtClean="0">
                <a:latin typeface="Arial Narrow" pitchFamily="34" charset="0"/>
              </a:rPr>
              <a:t>A complex, multi-dimensional character.  A round character is realistic and life-like because one sees his/her strength and weakness at the same time, just as we do in life.</a:t>
            </a:r>
          </a:p>
          <a:p>
            <a:pPr eaLnBrk="1" hangingPunct="1"/>
            <a:endParaRPr lang="en-US" smtClean="0">
              <a:latin typeface="Arial Narrow" pitchFamily="34" charset="0"/>
            </a:endParaRPr>
          </a:p>
        </p:txBody>
      </p:sp>
      <p:pic>
        <p:nvPicPr>
          <p:cNvPr id="16388" name="Picture 8" descr="http://www.speedysigns.com/images/decals/400c/SDEPSL2/CARTOONS/SAA0643.gif"/>
          <p:cNvPicPr>
            <a:picLocks noChangeAspect="1" noChangeArrowheads="1"/>
          </p:cNvPicPr>
          <p:nvPr/>
        </p:nvPicPr>
        <p:blipFill>
          <a:blip r:embed="rId2" cstate="print"/>
          <a:srcRect/>
          <a:stretch>
            <a:fillRect/>
          </a:stretch>
        </p:blipFill>
        <p:spPr bwMode="auto">
          <a:xfrm>
            <a:off x="1357313" y="2786063"/>
            <a:ext cx="6357937"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p:txBody>
          <a:bodyPr/>
          <a:lstStyle/>
          <a:p>
            <a:pPr eaLnBrk="1" hangingPunct="1"/>
            <a:r>
              <a:rPr lang="en-US" smtClean="0">
                <a:latin typeface="Arial Narrow" pitchFamily="34" charset="0"/>
              </a:rPr>
              <a:t>Flat Character</a:t>
            </a:r>
          </a:p>
        </p:txBody>
      </p:sp>
      <p:sp>
        <p:nvSpPr>
          <p:cNvPr id="17411" name="Rectangle 2"/>
          <p:cNvSpPr>
            <a:spLocks noGrp="1" noChangeArrowheads="1"/>
          </p:cNvSpPr>
          <p:nvPr>
            <p:ph sz="quarter" idx="1"/>
          </p:nvPr>
        </p:nvSpPr>
        <p:spPr>
          <a:xfrm>
            <a:off x="428625" y="1357313"/>
            <a:ext cx="8501063" cy="4572000"/>
          </a:xfrm>
        </p:spPr>
        <p:txBody>
          <a:bodyPr/>
          <a:lstStyle/>
          <a:p>
            <a:pPr eaLnBrk="1" hangingPunct="1">
              <a:buFont typeface="Symbol" pitchFamily="18" charset="2"/>
              <a:buChar char=""/>
            </a:pPr>
            <a:r>
              <a:rPr lang="en-US" smtClean="0">
                <a:latin typeface="Arial Narrow" pitchFamily="34" charset="0"/>
              </a:rPr>
              <a:t>A single-dimensional character lacking the complexity we find in real-life characters.  A flat character is generally either good or evil.  Minor characters are more likely to be flat characters.  </a:t>
            </a:r>
          </a:p>
          <a:p>
            <a:pPr eaLnBrk="1" hangingPunct="1"/>
            <a:endParaRPr lang="en-US" smtClean="0">
              <a:latin typeface="Arial Narrow" pitchFamily="34" charset="0"/>
            </a:endParaRPr>
          </a:p>
        </p:txBody>
      </p:sp>
      <p:pic>
        <p:nvPicPr>
          <p:cNvPr id="17412" name="Picture 6" descr="http://www.imageenvision.com/md/stock_photography/flat_green_dollar_bill_cartoon_character_flexing_his_arm_muscles.jpg"/>
          <p:cNvPicPr>
            <a:picLocks noChangeAspect="1" noChangeArrowheads="1"/>
          </p:cNvPicPr>
          <p:nvPr/>
        </p:nvPicPr>
        <p:blipFill>
          <a:blip r:embed="rId2" cstate="print"/>
          <a:srcRect/>
          <a:stretch>
            <a:fillRect/>
          </a:stretch>
        </p:blipFill>
        <p:spPr bwMode="auto">
          <a:xfrm>
            <a:off x="4643438" y="2786063"/>
            <a:ext cx="4000500" cy="3643312"/>
          </a:xfrm>
          <a:prstGeom prst="rect">
            <a:avLst/>
          </a:prstGeom>
          <a:noFill/>
          <a:ln w="9525">
            <a:noFill/>
            <a:miter lim="800000"/>
            <a:headEnd/>
            <a:tailEnd/>
          </a:ln>
        </p:spPr>
      </p:pic>
      <p:pic>
        <p:nvPicPr>
          <p:cNvPr id="17413" name="Picture 8" descr="http://painfullyaverage.files.wordpress.com/2008/05/flatstanley.jpg"/>
          <p:cNvPicPr>
            <a:picLocks noChangeAspect="1" noChangeArrowheads="1"/>
          </p:cNvPicPr>
          <p:nvPr/>
        </p:nvPicPr>
        <p:blipFill>
          <a:blip r:embed="rId3" cstate="print"/>
          <a:srcRect/>
          <a:stretch>
            <a:fillRect/>
          </a:stretch>
        </p:blipFill>
        <p:spPr bwMode="auto">
          <a:xfrm>
            <a:off x="285750" y="2786063"/>
            <a:ext cx="39290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p:txBody>
          <a:bodyPr/>
          <a:lstStyle/>
          <a:p>
            <a:pPr eaLnBrk="1" hangingPunct="1"/>
            <a:r>
              <a:rPr lang="en-US" smtClean="0">
                <a:latin typeface="Arial Narrow" pitchFamily="34" charset="0"/>
              </a:rPr>
              <a:t>Static Character</a:t>
            </a:r>
          </a:p>
        </p:txBody>
      </p:sp>
      <p:sp>
        <p:nvSpPr>
          <p:cNvPr id="18435" name="Rectangle 2"/>
          <p:cNvSpPr>
            <a:spLocks noGrp="1" noChangeArrowheads="1"/>
          </p:cNvSpPr>
          <p:nvPr>
            <p:ph sz="quarter" idx="1"/>
          </p:nvPr>
        </p:nvSpPr>
        <p:spPr/>
        <p:txBody>
          <a:bodyPr/>
          <a:lstStyle/>
          <a:p>
            <a:pPr eaLnBrk="1" hangingPunct="1">
              <a:buFont typeface="Symbol" pitchFamily="18" charset="2"/>
              <a:buChar char=""/>
            </a:pPr>
            <a:r>
              <a:rPr lang="en-US" smtClean="0">
                <a:latin typeface="Arial Narrow" pitchFamily="34" charset="0"/>
              </a:rPr>
              <a:t>one that doesn't change throughout the story</a:t>
            </a:r>
          </a:p>
          <a:p>
            <a:pPr eaLnBrk="1" hangingPunct="1"/>
            <a:endParaRPr lang="en-US" smtClean="0"/>
          </a:p>
        </p:txBody>
      </p:sp>
      <p:pic>
        <p:nvPicPr>
          <p:cNvPr id="18436" name="Picture 6" descr="http://sitemaker.umich.edu/pcc/files/kid-with-static-hair.jpg"/>
          <p:cNvPicPr>
            <a:picLocks noChangeAspect="1" noChangeArrowheads="1"/>
          </p:cNvPicPr>
          <p:nvPr/>
        </p:nvPicPr>
        <p:blipFill>
          <a:blip r:embed="rId2" cstate="print"/>
          <a:srcRect/>
          <a:stretch>
            <a:fillRect/>
          </a:stretch>
        </p:blipFill>
        <p:spPr bwMode="auto">
          <a:xfrm>
            <a:off x="357188" y="2214563"/>
            <a:ext cx="4143375" cy="4214812"/>
          </a:xfrm>
          <a:prstGeom prst="rect">
            <a:avLst/>
          </a:prstGeom>
          <a:noFill/>
          <a:ln w="9525">
            <a:noFill/>
            <a:miter lim="800000"/>
            <a:headEnd/>
            <a:tailEnd/>
          </a:ln>
        </p:spPr>
      </p:pic>
      <p:pic>
        <p:nvPicPr>
          <p:cNvPr id="18437" name="Picture 8" descr="http://www-personal.umich.edu/~fazzari/Amber/Trumps/static.jpg"/>
          <p:cNvPicPr>
            <a:picLocks noChangeAspect="1" noChangeArrowheads="1"/>
          </p:cNvPicPr>
          <p:nvPr/>
        </p:nvPicPr>
        <p:blipFill>
          <a:blip r:embed="rId3" cstate="print"/>
          <a:srcRect/>
          <a:stretch>
            <a:fillRect/>
          </a:stretch>
        </p:blipFill>
        <p:spPr bwMode="auto">
          <a:xfrm>
            <a:off x="5286375" y="2214563"/>
            <a:ext cx="3286125"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p:txBody>
          <a:bodyPr/>
          <a:lstStyle/>
          <a:p>
            <a:pPr eaLnBrk="1" hangingPunct="1"/>
            <a:r>
              <a:rPr lang="en-US" smtClean="0">
                <a:latin typeface="Arial Narrow" pitchFamily="34" charset="0"/>
              </a:rPr>
              <a:t>Dynamic or Developing Character</a:t>
            </a:r>
          </a:p>
        </p:txBody>
      </p:sp>
      <p:sp>
        <p:nvSpPr>
          <p:cNvPr id="19459" name="Rectangle 2"/>
          <p:cNvSpPr>
            <a:spLocks noGrp="1" noChangeArrowheads="1"/>
          </p:cNvSpPr>
          <p:nvPr>
            <p:ph sz="quarter" idx="1"/>
          </p:nvPr>
        </p:nvSpPr>
        <p:spPr/>
        <p:txBody>
          <a:bodyPr/>
          <a:lstStyle/>
          <a:p>
            <a:pPr eaLnBrk="1" hangingPunct="1">
              <a:buFont typeface="Symbol" pitchFamily="18" charset="2"/>
              <a:buChar char=""/>
            </a:pPr>
            <a:r>
              <a:rPr lang="en-US" smtClean="0">
                <a:latin typeface="Arial Narrow" pitchFamily="34" charset="0"/>
              </a:rPr>
              <a:t>This character undergoes an important change in terms of attitude or personal understanding as a result of the experiences narrated in the short story</a:t>
            </a:r>
          </a:p>
        </p:txBody>
      </p:sp>
      <p:pic>
        <p:nvPicPr>
          <p:cNvPr id="19460" name="Picture 6" descr="gollum.jpg image by d_hobbs22"/>
          <p:cNvPicPr>
            <a:picLocks noChangeAspect="1" noChangeArrowheads="1"/>
          </p:cNvPicPr>
          <p:nvPr/>
        </p:nvPicPr>
        <p:blipFill>
          <a:blip r:embed="rId2" cstate="print"/>
          <a:srcRect/>
          <a:stretch>
            <a:fillRect/>
          </a:stretch>
        </p:blipFill>
        <p:spPr bwMode="auto">
          <a:xfrm>
            <a:off x="2357438" y="2857500"/>
            <a:ext cx="4786312"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lstStyle/>
          <a:p>
            <a:pPr eaLnBrk="1" hangingPunct="1"/>
            <a:r>
              <a:rPr lang="en-US" smtClean="0">
                <a:latin typeface="Arial Narrow" pitchFamily="34" charset="0"/>
              </a:rPr>
              <a:t>Stock or Stereotype Character</a:t>
            </a:r>
          </a:p>
        </p:txBody>
      </p:sp>
      <p:sp>
        <p:nvSpPr>
          <p:cNvPr id="20483" name="Rectangle 4"/>
          <p:cNvSpPr>
            <a:spLocks noGrp="1" noChangeArrowheads="1"/>
          </p:cNvSpPr>
          <p:nvPr>
            <p:ph sz="quarter" idx="1"/>
          </p:nvPr>
        </p:nvSpPr>
        <p:spPr/>
        <p:txBody>
          <a:bodyPr/>
          <a:lstStyle/>
          <a:p>
            <a:pPr eaLnBrk="1" hangingPunct="1">
              <a:buFont typeface="Symbol" pitchFamily="18" charset="2"/>
              <a:buChar char=""/>
            </a:pPr>
            <a:r>
              <a:rPr lang="en-US" smtClean="0">
                <a:latin typeface="Arial Narrow" pitchFamily="34" charset="0"/>
              </a:rPr>
              <a:t>a character that fits the picture we have in our head </a:t>
            </a:r>
          </a:p>
          <a:p>
            <a:pPr lvl="1" eaLnBrk="1" hangingPunct="1">
              <a:buFont typeface="Symbol" pitchFamily="18" charset="2"/>
              <a:buChar char=""/>
            </a:pPr>
            <a:r>
              <a:rPr lang="en-US" smtClean="0">
                <a:latin typeface="Arial Narrow" pitchFamily="34" charset="0"/>
              </a:rPr>
              <a:t>Ex: the nutty professor, the wicked stepmother etc.</a:t>
            </a:r>
          </a:p>
          <a:p>
            <a:pPr eaLnBrk="1" hangingPunct="1"/>
            <a:endParaRPr lang="en-US" smtClean="0">
              <a:latin typeface="Arial Narrow" pitchFamily="34" charset="0"/>
            </a:endParaRPr>
          </a:p>
        </p:txBody>
      </p:sp>
      <p:pic>
        <p:nvPicPr>
          <p:cNvPr id="20484" name="Picture 6" descr="http://beaut.ie/blog/wp-content/uploads/2009/03/legally-blonde-2-m04.jpg"/>
          <p:cNvPicPr>
            <a:picLocks noChangeAspect="1" noChangeArrowheads="1"/>
          </p:cNvPicPr>
          <p:nvPr/>
        </p:nvPicPr>
        <p:blipFill>
          <a:blip r:embed="rId2" cstate="print"/>
          <a:srcRect/>
          <a:stretch>
            <a:fillRect/>
          </a:stretch>
        </p:blipFill>
        <p:spPr bwMode="auto">
          <a:xfrm>
            <a:off x="285750" y="2714625"/>
            <a:ext cx="2571750" cy="3767138"/>
          </a:xfrm>
          <a:prstGeom prst="rect">
            <a:avLst/>
          </a:prstGeom>
          <a:noFill/>
          <a:ln w="9525">
            <a:noFill/>
            <a:miter lim="800000"/>
            <a:headEnd/>
            <a:tailEnd/>
          </a:ln>
        </p:spPr>
      </p:pic>
      <p:pic>
        <p:nvPicPr>
          <p:cNvPr id="20485" name="Picture 8" descr="http://videodetective.com/photos/335/014103_23.jpg"/>
          <p:cNvPicPr>
            <a:picLocks noChangeAspect="1" noChangeArrowheads="1"/>
          </p:cNvPicPr>
          <p:nvPr/>
        </p:nvPicPr>
        <p:blipFill>
          <a:blip r:embed="rId3" cstate="print"/>
          <a:srcRect/>
          <a:stretch>
            <a:fillRect/>
          </a:stretch>
        </p:blipFill>
        <p:spPr bwMode="auto">
          <a:xfrm>
            <a:off x="3286125" y="2714625"/>
            <a:ext cx="2786063" cy="3786188"/>
          </a:xfrm>
          <a:prstGeom prst="rect">
            <a:avLst/>
          </a:prstGeom>
          <a:noFill/>
          <a:ln w="9525">
            <a:noFill/>
            <a:miter lim="800000"/>
            <a:headEnd/>
            <a:tailEnd/>
          </a:ln>
        </p:spPr>
      </p:pic>
      <p:pic>
        <p:nvPicPr>
          <p:cNvPr id="20486" name="Picture 10" descr="http://farm1.static.flickr.com/141/347353719_1e62cdc696_o.jpg"/>
          <p:cNvPicPr>
            <a:picLocks noChangeAspect="1" noChangeArrowheads="1"/>
          </p:cNvPicPr>
          <p:nvPr/>
        </p:nvPicPr>
        <p:blipFill>
          <a:blip r:embed="rId4" cstate="print"/>
          <a:srcRect/>
          <a:stretch>
            <a:fillRect/>
          </a:stretch>
        </p:blipFill>
        <p:spPr bwMode="auto">
          <a:xfrm>
            <a:off x="6429375" y="2714625"/>
            <a:ext cx="2305050" cy="3757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p:txBody>
          <a:bodyPr/>
          <a:lstStyle/>
          <a:p>
            <a:pPr eaLnBrk="1" hangingPunct="1"/>
            <a:r>
              <a:rPr lang="en-US" smtClean="0">
                <a:latin typeface="Arial Narrow" pitchFamily="34" charset="0"/>
              </a:rPr>
              <a:t>Character Foil</a:t>
            </a:r>
          </a:p>
        </p:txBody>
      </p:sp>
      <p:sp>
        <p:nvSpPr>
          <p:cNvPr id="21507" name="Rectangle 4"/>
          <p:cNvSpPr>
            <a:spLocks noGrp="1" noChangeArrowheads="1"/>
          </p:cNvSpPr>
          <p:nvPr>
            <p:ph sz="quarter" idx="1"/>
          </p:nvPr>
        </p:nvSpPr>
        <p:spPr/>
        <p:txBody>
          <a:bodyPr/>
          <a:lstStyle/>
          <a:p>
            <a:pPr eaLnBrk="1" hangingPunct="1">
              <a:buFont typeface="Symbol" pitchFamily="18" charset="2"/>
              <a:buChar char=""/>
            </a:pPr>
            <a:r>
              <a:rPr lang="en-US" smtClean="0">
                <a:latin typeface="Arial Narrow" pitchFamily="34" charset="0"/>
              </a:rPr>
              <a:t>placing two characters side by side so that we can see how different they are </a:t>
            </a:r>
          </a:p>
          <a:p>
            <a:pPr lvl="1" eaLnBrk="1" hangingPunct="1">
              <a:buFont typeface="Symbol" pitchFamily="18" charset="2"/>
              <a:buChar char=""/>
            </a:pPr>
            <a:r>
              <a:rPr lang="en-US" smtClean="0">
                <a:latin typeface="Arial Narrow" pitchFamily="34" charset="0"/>
              </a:rPr>
              <a:t>Ex: Fred and Barney from the Flintstones</a:t>
            </a:r>
          </a:p>
          <a:p>
            <a:pPr eaLnBrk="1" hangingPunct="1"/>
            <a:endParaRPr lang="en-US" smtClean="0">
              <a:latin typeface="Arial Narrow" pitchFamily="34" charset="0"/>
            </a:endParaRPr>
          </a:p>
        </p:txBody>
      </p:sp>
      <p:pic>
        <p:nvPicPr>
          <p:cNvPr id="21508" name="Picture 6" descr="http://images.fanpop.com/images/image_uploads/fred-and-barney-childhood-memories-250728_1024_768.jpg"/>
          <p:cNvPicPr>
            <a:picLocks noChangeAspect="1" noChangeArrowheads="1"/>
          </p:cNvPicPr>
          <p:nvPr/>
        </p:nvPicPr>
        <p:blipFill>
          <a:blip r:embed="rId2" cstate="print"/>
          <a:srcRect/>
          <a:stretch>
            <a:fillRect/>
          </a:stretch>
        </p:blipFill>
        <p:spPr bwMode="auto">
          <a:xfrm>
            <a:off x="1000125" y="3000375"/>
            <a:ext cx="762952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CA" smtClean="0"/>
              <a:t>Characterization</a:t>
            </a:r>
          </a:p>
        </p:txBody>
      </p:sp>
      <p:sp>
        <p:nvSpPr>
          <p:cNvPr id="22531" name="Rectangle 3"/>
          <p:cNvSpPr>
            <a:spLocks noGrp="1" noChangeArrowheads="1"/>
          </p:cNvSpPr>
          <p:nvPr>
            <p:ph sz="quarter" idx="1"/>
          </p:nvPr>
        </p:nvSpPr>
        <p:spPr>
          <a:xfrm>
            <a:off x="428625" y="1447800"/>
            <a:ext cx="8258175" cy="4572000"/>
          </a:xfrm>
        </p:spPr>
        <p:txBody>
          <a:bodyPr/>
          <a:lstStyle/>
          <a:p>
            <a:pPr eaLnBrk="1" hangingPunct="1">
              <a:lnSpc>
                <a:spcPct val="90000"/>
              </a:lnSpc>
            </a:pPr>
            <a:r>
              <a:rPr lang="en-CA" sz="2500" b="1" smtClean="0"/>
              <a:t>Methods</a:t>
            </a:r>
          </a:p>
          <a:p>
            <a:pPr eaLnBrk="1" hangingPunct="1">
              <a:lnSpc>
                <a:spcPct val="90000"/>
              </a:lnSpc>
              <a:buFont typeface="Wingdings" pitchFamily="2" charset="2"/>
              <a:buNone/>
            </a:pPr>
            <a:r>
              <a:rPr lang="en-CA" sz="2500" smtClean="0"/>
              <a:t>1.1  </a:t>
            </a:r>
            <a:r>
              <a:rPr lang="en-CA" sz="2500" b="1" smtClean="0"/>
              <a:t>Discursive (discourse) Method </a:t>
            </a:r>
            <a:r>
              <a:rPr lang="en-CA" sz="2500" smtClean="0"/>
              <a:t>– the narrator in a straight forward manner feeds the reader information about a person</a:t>
            </a:r>
          </a:p>
          <a:p>
            <a:pPr eaLnBrk="1" hangingPunct="1">
              <a:lnSpc>
                <a:spcPct val="90000"/>
              </a:lnSpc>
              <a:buFont typeface="Wingdings" pitchFamily="2" charset="2"/>
              <a:buNone/>
            </a:pPr>
            <a:r>
              <a:rPr lang="en-CA" sz="2500" smtClean="0"/>
              <a:t>1.2 </a:t>
            </a:r>
            <a:r>
              <a:rPr lang="en-CA" sz="2500" b="1" smtClean="0"/>
              <a:t>Dramatic Method</a:t>
            </a:r>
            <a:r>
              <a:rPr lang="en-CA" sz="2500" smtClean="0"/>
              <a:t> – characters reveal themselves through their actions and words</a:t>
            </a:r>
          </a:p>
          <a:p>
            <a:pPr eaLnBrk="1" hangingPunct="1">
              <a:lnSpc>
                <a:spcPct val="90000"/>
              </a:lnSpc>
              <a:buFont typeface="Wingdings" pitchFamily="2" charset="2"/>
              <a:buNone/>
            </a:pPr>
            <a:r>
              <a:rPr lang="en-CA" sz="2500" smtClean="0"/>
              <a:t>1.3 </a:t>
            </a:r>
            <a:r>
              <a:rPr lang="en-CA" sz="2500" b="1" smtClean="0"/>
              <a:t>Character Appraisal Method </a:t>
            </a:r>
            <a:r>
              <a:rPr lang="en-CA" sz="2500" smtClean="0"/>
              <a:t> - one character’s remarks about another character show personality</a:t>
            </a:r>
          </a:p>
        </p:txBody>
      </p:sp>
      <p:pic>
        <p:nvPicPr>
          <p:cNvPr id="22532" name="Picture 5" descr="http://image61.webshots.com/61/6/97/83/417169783YBosbW_fs.jpg"/>
          <p:cNvPicPr>
            <a:picLocks noChangeAspect="1" noChangeArrowheads="1"/>
          </p:cNvPicPr>
          <p:nvPr/>
        </p:nvPicPr>
        <p:blipFill>
          <a:blip r:embed="rId2" cstate="print"/>
          <a:srcRect/>
          <a:stretch>
            <a:fillRect/>
          </a:stretch>
        </p:blipFill>
        <p:spPr bwMode="auto">
          <a:xfrm>
            <a:off x="642938" y="4286250"/>
            <a:ext cx="7839075" cy="236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CA" smtClean="0"/>
              <a:t>Characterization</a:t>
            </a:r>
          </a:p>
        </p:txBody>
      </p:sp>
      <p:sp>
        <p:nvSpPr>
          <p:cNvPr id="23555" name="Rectangle 3"/>
          <p:cNvSpPr>
            <a:spLocks noGrp="1" noChangeArrowheads="1"/>
          </p:cNvSpPr>
          <p:nvPr>
            <p:ph sz="quarter" idx="1"/>
          </p:nvPr>
        </p:nvSpPr>
        <p:spPr>
          <a:xfrm>
            <a:off x="357188" y="1447800"/>
            <a:ext cx="8329612" cy="4572000"/>
          </a:xfrm>
        </p:spPr>
        <p:txBody>
          <a:bodyPr/>
          <a:lstStyle/>
          <a:p>
            <a:pPr eaLnBrk="1" hangingPunct="1">
              <a:lnSpc>
                <a:spcPct val="90000"/>
              </a:lnSpc>
            </a:pPr>
            <a:r>
              <a:rPr lang="en-CA" sz="2100" b="1" smtClean="0"/>
              <a:t>Devices of Characterization</a:t>
            </a:r>
          </a:p>
          <a:p>
            <a:pPr eaLnBrk="1" hangingPunct="1">
              <a:lnSpc>
                <a:spcPct val="90000"/>
              </a:lnSpc>
            </a:pPr>
            <a:r>
              <a:rPr lang="en-CA" sz="2100" smtClean="0"/>
              <a:t>2.1  </a:t>
            </a:r>
            <a:r>
              <a:rPr lang="en-CA" sz="2100" b="1" smtClean="0"/>
              <a:t>Specific Detail (imagery) </a:t>
            </a:r>
            <a:r>
              <a:rPr lang="en-CA" sz="2100" smtClean="0"/>
              <a:t>– reveals character.  The author uses language to develop characters into real people by their actions, thoughts, events, physical appearance, and surroundings.</a:t>
            </a:r>
          </a:p>
          <a:p>
            <a:pPr eaLnBrk="1" hangingPunct="1">
              <a:lnSpc>
                <a:spcPct val="90000"/>
              </a:lnSpc>
            </a:pPr>
            <a:r>
              <a:rPr lang="en-CA" sz="2100" smtClean="0"/>
              <a:t>2.2  </a:t>
            </a:r>
            <a:r>
              <a:rPr lang="en-CA" sz="2100" b="1" smtClean="0"/>
              <a:t>Dialogue</a:t>
            </a:r>
            <a:r>
              <a:rPr lang="en-CA" sz="2100" smtClean="0"/>
              <a:t> – what an author has a character say reveals that person’s personality, motivation, education, and in fact, their character.</a:t>
            </a:r>
          </a:p>
          <a:p>
            <a:pPr eaLnBrk="1" hangingPunct="1">
              <a:lnSpc>
                <a:spcPct val="90000"/>
              </a:lnSpc>
            </a:pPr>
            <a:r>
              <a:rPr lang="en-CA" sz="2100" smtClean="0"/>
              <a:t>2.3 </a:t>
            </a:r>
            <a:r>
              <a:rPr lang="en-CA" sz="2100" b="1" smtClean="0"/>
              <a:t>Juxtaposition </a:t>
            </a:r>
            <a:r>
              <a:rPr lang="en-CA" sz="2100" smtClean="0"/>
              <a:t>– an author has dissimilar events or people side by side, so the reader is more aware of the differences.  Atticus Finch &amp; Robert E. Lee Ewell</a:t>
            </a:r>
          </a:p>
        </p:txBody>
      </p:sp>
      <p:pic>
        <p:nvPicPr>
          <p:cNvPr id="23556" name="Picture 5" descr="http://www.smh.com.au/ffximage/2008/01/11/Ends_080109094238149_wideweb__300x375,1.jpg"/>
          <p:cNvPicPr>
            <a:picLocks noChangeAspect="1" noChangeArrowheads="1"/>
          </p:cNvPicPr>
          <p:nvPr/>
        </p:nvPicPr>
        <p:blipFill>
          <a:blip r:embed="rId2" cstate="print"/>
          <a:srcRect/>
          <a:stretch>
            <a:fillRect/>
          </a:stretch>
        </p:blipFill>
        <p:spPr bwMode="auto">
          <a:xfrm>
            <a:off x="2500313" y="4071938"/>
            <a:ext cx="4214812"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644" t="6927" r="5738" b="12724"/>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CA" smtClean="0"/>
              <a:t>Elements of Fiction</a:t>
            </a:r>
          </a:p>
        </p:txBody>
      </p:sp>
      <p:sp>
        <p:nvSpPr>
          <p:cNvPr id="24579" name="Rectangle 4"/>
          <p:cNvSpPr>
            <a:spLocks noGrp="1" noChangeArrowheads="1"/>
          </p:cNvSpPr>
          <p:nvPr>
            <p:ph sz="quarter" idx="1"/>
          </p:nvPr>
        </p:nvSpPr>
        <p:spPr/>
        <p:txBody>
          <a:bodyPr/>
          <a:lstStyle/>
          <a:p>
            <a:pPr eaLnBrk="1" hangingPunct="1">
              <a:buFont typeface="Wingdings" pitchFamily="2" charset="2"/>
              <a:buNone/>
            </a:pPr>
            <a:r>
              <a:rPr lang="en-CA" sz="4800" smtClean="0"/>
              <a:t>2.  Plot</a:t>
            </a:r>
          </a:p>
        </p:txBody>
      </p:sp>
      <p:pic>
        <p:nvPicPr>
          <p:cNvPr id="24580" name="Picture 5" descr="Freytags_pyramid"/>
          <p:cNvPicPr>
            <a:picLocks noChangeAspect="1" noChangeArrowheads="1"/>
          </p:cNvPicPr>
          <p:nvPr/>
        </p:nvPicPr>
        <p:blipFill>
          <a:blip r:embed="rId2" cstate="print"/>
          <a:srcRect/>
          <a:stretch>
            <a:fillRect/>
          </a:stretch>
        </p:blipFill>
        <p:spPr bwMode="auto">
          <a:xfrm>
            <a:off x="1116013" y="2565400"/>
            <a:ext cx="7127875"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CA" smtClean="0"/>
              <a:t>Plot</a:t>
            </a:r>
          </a:p>
        </p:txBody>
      </p:sp>
      <p:sp>
        <p:nvSpPr>
          <p:cNvPr id="25603" name="Rectangle 3"/>
          <p:cNvSpPr>
            <a:spLocks noGrp="1" noChangeArrowheads="1"/>
          </p:cNvSpPr>
          <p:nvPr>
            <p:ph sz="quarter" idx="1"/>
          </p:nvPr>
        </p:nvSpPr>
        <p:spPr/>
        <p:txBody>
          <a:bodyPr/>
          <a:lstStyle/>
          <a:p>
            <a:pPr eaLnBrk="1" hangingPunct="1">
              <a:lnSpc>
                <a:spcPct val="90000"/>
              </a:lnSpc>
            </a:pPr>
            <a:r>
              <a:rPr lang="en-CA" smtClean="0"/>
              <a:t>Definition: “A logical sequence of events”</a:t>
            </a:r>
          </a:p>
          <a:p>
            <a:pPr eaLnBrk="1" hangingPunct="1">
              <a:lnSpc>
                <a:spcPct val="90000"/>
              </a:lnSpc>
              <a:buFont typeface="Wingdings" pitchFamily="2" charset="2"/>
              <a:buNone/>
            </a:pPr>
            <a:endParaRPr lang="en-CA" smtClean="0"/>
          </a:p>
          <a:p>
            <a:pPr eaLnBrk="1" hangingPunct="1">
              <a:lnSpc>
                <a:spcPct val="90000"/>
              </a:lnSpc>
            </a:pPr>
            <a:r>
              <a:rPr lang="en-CA" smtClean="0"/>
              <a:t>These events are frequently arranged in chronological order.  But authors sometimes use other ways to order events.  These might include “flashbacks” and “stream of consciousness.”</a:t>
            </a:r>
          </a:p>
        </p:txBody>
      </p:sp>
      <p:pic>
        <p:nvPicPr>
          <p:cNvPr id="25604" name="Picture 5" descr="http://cdn-write.demandstudios.com/upload/2000/600/00/2/32602.jpg"/>
          <p:cNvPicPr>
            <a:picLocks noChangeAspect="1" noChangeArrowheads="1"/>
          </p:cNvPicPr>
          <p:nvPr/>
        </p:nvPicPr>
        <p:blipFill>
          <a:blip r:embed="rId2" cstate="print"/>
          <a:srcRect/>
          <a:stretch>
            <a:fillRect/>
          </a:stretch>
        </p:blipFill>
        <p:spPr bwMode="auto">
          <a:xfrm>
            <a:off x="2428875" y="3571875"/>
            <a:ext cx="4295775" cy="286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4213" y="908050"/>
            <a:ext cx="7488237" cy="366713"/>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26627" name="Rectangle 3"/>
          <p:cNvSpPr>
            <a:spLocks noGrp="1" noChangeArrowheads="1"/>
          </p:cNvSpPr>
          <p:nvPr>
            <p:ph type="title"/>
          </p:nvPr>
        </p:nvSpPr>
        <p:spPr/>
        <p:txBody>
          <a:bodyPr/>
          <a:lstStyle/>
          <a:p>
            <a:pPr eaLnBrk="1" hangingPunct="1"/>
            <a:r>
              <a:rPr lang="en-US" smtClean="0"/>
              <a:t>Exposition or Antecedent Action</a:t>
            </a:r>
          </a:p>
        </p:txBody>
      </p:sp>
      <p:sp>
        <p:nvSpPr>
          <p:cNvPr id="26628" name="Rectangle 4"/>
          <p:cNvSpPr>
            <a:spLocks noGrp="1" noChangeArrowheads="1"/>
          </p:cNvSpPr>
          <p:nvPr>
            <p:ph sz="quarter" idx="1"/>
          </p:nvPr>
        </p:nvSpPr>
        <p:spPr>
          <a:xfrm>
            <a:off x="900113" y="1773238"/>
            <a:ext cx="7691437" cy="4660900"/>
          </a:xfrm>
        </p:spPr>
        <p:txBody>
          <a:bodyPr/>
          <a:lstStyle/>
          <a:p>
            <a:pPr eaLnBrk="1" hangingPunct="1"/>
            <a:r>
              <a:rPr lang="en-US" smtClean="0">
                <a:latin typeface="Arial Narrow" pitchFamily="34" charset="0"/>
              </a:rPr>
              <a:t>Provides background information about setting, atmosphere, character and theme.</a:t>
            </a:r>
          </a:p>
        </p:txBody>
      </p:sp>
      <p:pic>
        <p:nvPicPr>
          <p:cNvPr id="26629" name="Picture 7" descr="http://www.climatechangeconnection.org/Emissions/images/Detective.jpg"/>
          <p:cNvPicPr>
            <a:picLocks noChangeAspect="1" noChangeArrowheads="1"/>
          </p:cNvPicPr>
          <p:nvPr/>
        </p:nvPicPr>
        <p:blipFill>
          <a:blip r:embed="rId2" cstate="print"/>
          <a:srcRect/>
          <a:stretch>
            <a:fillRect/>
          </a:stretch>
        </p:blipFill>
        <p:spPr bwMode="auto">
          <a:xfrm>
            <a:off x="5643563" y="2500313"/>
            <a:ext cx="2781300"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latin typeface="Arial Narrow" pitchFamily="34" charset="0"/>
              </a:rPr>
              <a:t>Initial Incident</a:t>
            </a:r>
          </a:p>
        </p:txBody>
      </p:sp>
      <p:sp>
        <p:nvSpPr>
          <p:cNvPr id="27651" name="Rectangle 3"/>
          <p:cNvSpPr>
            <a:spLocks noGrp="1" noChangeArrowheads="1"/>
          </p:cNvSpPr>
          <p:nvPr>
            <p:ph sz="quarter" idx="1"/>
          </p:nvPr>
        </p:nvSpPr>
        <p:spPr/>
        <p:txBody>
          <a:bodyPr/>
          <a:lstStyle/>
          <a:p>
            <a:pPr eaLnBrk="1" hangingPunct="1">
              <a:buFont typeface="Symbol" pitchFamily="18" charset="2"/>
              <a:buChar char=""/>
            </a:pPr>
            <a:r>
              <a:rPr lang="en-US" smtClean="0">
                <a:latin typeface="Arial Narrow" pitchFamily="34" charset="0"/>
              </a:rPr>
              <a:t>Introduces a problem which constitutes the first link in a chain of events leading to the climax.  The initial incident marks the beginning of the rising action.</a:t>
            </a:r>
          </a:p>
        </p:txBody>
      </p:sp>
      <p:pic>
        <p:nvPicPr>
          <p:cNvPr id="27652" name="Picture 6" descr="http://briefcase.pathfinder.gr/download/kostasls/35265/432797/0/story_writing.jpg%22ALIGN=center%22"/>
          <p:cNvPicPr>
            <a:picLocks noChangeAspect="1" noChangeArrowheads="1"/>
          </p:cNvPicPr>
          <p:nvPr/>
        </p:nvPicPr>
        <p:blipFill>
          <a:blip r:embed="rId2" cstate="print"/>
          <a:srcRect/>
          <a:stretch>
            <a:fillRect/>
          </a:stretch>
        </p:blipFill>
        <p:spPr bwMode="auto">
          <a:xfrm>
            <a:off x="5572125" y="2928938"/>
            <a:ext cx="2990850"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latin typeface="Arial Narrow" pitchFamily="34" charset="0"/>
              </a:rPr>
              <a:t>Rising Action</a:t>
            </a:r>
          </a:p>
        </p:txBody>
      </p:sp>
      <p:sp>
        <p:nvSpPr>
          <p:cNvPr id="28675" name="Rectangle 3"/>
          <p:cNvSpPr>
            <a:spLocks noGrp="1" noChangeArrowheads="1"/>
          </p:cNvSpPr>
          <p:nvPr>
            <p:ph sz="quarter" idx="1"/>
          </p:nvPr>
        </p:nvSpPr>
        <p:spPr/>
        <p:txBody>
          <a:bodyPr/>
          <a:lstStyle/>
          <a:p>
            <a:pPr eaLnBrk="1" hangingPunct="1"/>
            <a:r>
              <a:rPr lang="en-US" smtClean="0">
                <a:latin typeface="Arial Narrow" pitchFamily="34" charset="0"/>
              </a:rPr>
              <a:t>A sequence of events, arranged in escalating order of importance, leading from the initial incident to the climax.  This is the part of the short story which creates suspense as the protagonist struggles to achieve his/her goal.</a:t>
            </a:r>
          </a:p>
        </p:txBody>
      </p:sp>
      <p:pic>
        <p:nvPicPr>
          <p:cNvPr id="28676" name="Picture 6" descr="http://z.about.com/d/toys/1/0/9/B/Metropolis-RisingSuperman.jpg"/>
          <p:cNvPicPr>
            <a:picLocks noChangeAspect="1" noChangeArrowheads="1"/>
          </p:cNvPicPr>
          <p:nvPr/>
        </p:nvPicPr>
        <p:blipFill>
          <a:blip r:embed="rId2" cstate="print"/>
          <a:srcRect/>
          <a:stretch>
            <a:fillRect/>
          </a:stretch>
        </p:blipFill>
        <p:spPr bwMode="auto">
          <a:xfrm>
            <a:off x="1643063" y="3357563"/>
            <a:ext cx="5715000"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mountain"/>
          <p:cNvPicPr>
            <a:picLocks noChangeAspect="1" noChangeArrowheads="1"/>
          </p:cNvPicPr>
          <p:nvPr/>
        </p:nvPicPr>
        <p:blipFill>
          <a:blip r:embed="rId2" cstate="print"/>
          <a:srcRect/>
          <a:stretch>
            <a:fillRect/>
          </a:stretch>
        </p:blipFill>
        <p:spPr bwMode="auto">
          <a:xfrm>
            <a:off x="3708400" y="3284538"/>
            <a:ext cx="4392613" cy="3200400"/>
          </a:xfrm>
          <a:prstGeom prst="rect">
            <a:avLst/>
          </a:prstGeom>
          <a:noFill/>
          <a:ln w="9525">
            <a:noFill/>
            <a:miter lim="800000"/>
            <a:headEnd/>
            <a:tailEnd/>
          </a:ln>
        </p:spPr>
      </p:pic>
      <p:sp>
        <p:nvSpPr>
          <p:cNvPr id="29699" name="Rectangle 3"/>
          <p:cNvSpPr>
            <a:spLocks noGrp="1" noChangeArrowheads="1"/>
          </p:cNvSpPr>
          <p:nvPr>
            <p:ph type="title"/>
          </p:nvPr>
        </p:nvSpPr>
        <p:spPr/>
        <p:txBody>
          <a:bodyPr/>
          <a:lstStyle/>
          <a:p>
            <a:pPr eaLnBrk="1" hangingPunct="1"/>
            <a:r>
              <a:rPr lang="en-US" smtClean="0">
                <a:latin typeface="Arial Narrow" pitchFamily="34" charset="0"/>
              </a:rPr>
              <a:t>Climax</a:t>
            </a:r>
          </a:p>
        </p:txBody>
      </p:sp>
      <p:sp>
        <p:nvSpPr>
          <p:cNvPr id="29700" name="Rectangle 4"/>
          <p:cNvSpPr>
            <a:spLocks noChangeArrowheads="1"/>
          </p:cNvSpPr>
          <p:nvPr/>
        </p:nvSpPr>
        <p:spPr bwMode="auto">
          <a:xfrm>
            <a:off x="1116013" y="1557338"/>
            <a:ext cx="7127875" cy="1373187"/>
          </a:xfrm>
          <a:prstGeom prst="rect">
            <a:avLst/>
          </a:prstGeom>
          <a:noFill/>
          <a:ln w="9525">
            <a:noFill/>
            <a:miter lim="800000"/>
            <a:headEnd/>
            <a:tailEnd/>
          </a:ln>
        </p:spPr>
        <p:txBody>
          <a:bodyPr>
            <a:spAutoFit/>
          </a:bodyPr>
          <a:lstStyle/>
          <a:p>
            <a:pPr>
              <a:spcBef>
                <a:spcPct val="20000"/>
              </a:spcBef>
              <a:buClr>
                <a:schemeClr val="tx1"/>
              </a:buClr>
              <a:buSzPct val="75000"/>
              <a:buFont typeface="Symbol" pitchFamily="18" charset="2"/>
              <a:buChar char=""/>
            </a:pPr>
            <a:r>
              <a:rPr lang="en-US" sz="2800">
                <a:latin typeface="Arial Narrow" pitchFamily="34" charset="0"/>
              </a:rPr>
              <a:t> the highest point of the story that represents the final, decisive confrontation between the protagonist and the individual or forces which oppose him/her.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latin typeface="Arial Narrow" pitchFamily="34" charset="0"/>
              </a:rPr>
              <a:t>Falling Action</a:t>
            </a:r>
          </a:p>
        </p:txBody>
      </p:sp>
      <p:sp>
        <p:nvSpPr>
          <p:cNvPr id="30723" name="Rectangle 3"/>
          <p:cNvSpPr>
            <a:spLocks noGrp="1" noChangeArrowheads="1"/>
          </p:cNvSpPr>
          <p:nvPr>
            <p:ph sz="quarter" idx="1"/>
          </p:nvPr>
        </p:nvSpPr>
        <p:spPr/>
        <p:txBody>
          <a:bodyPr/>
          <a:lstStyle/>
          <a:p>
            <a:pPr eaLnBrk="1" hangingPunct="1">
              <a:buFont typeface="Symbol" pitchFamily="18" charset="2"/>
              <a:buChar char=""/>
            </a:pPr>
            <a:r>
              <a:rPr lang="en-US" smtClean="0">
                <a:latin typeface="Arial Narrow" pitchFamily="34" charset="0"/>
              </a:rPr>
              <a:t>This short phase of a short story follows immediately after the climax.  Its purpose is to show the reader the immediate consequences of the decision reached in the climax.</a:t>
            </a:r>
          </a:p>
          <a:p>
            <a:pPr eaLnBrk="1" hangingPunct="1"/>
            <a:endParaRPr lang="en-US" smtClean="0">
              <a:latin typeface="Arial Narrow" pitchFamily="34" charset="0"/>
            </a:endParaRPr>
          </a:p>
        </p:txBody>
      </p:sp>
      <p:pic>
        <p:nvPicPr>
          <p:cNvPr id="30724" name="Picture 6" descr="http://www.dailyheights.com/images/Tubing%20-%20Ed%20Falling.jpg"/>
          <p:cNvPicPr>
            <a:picLocks noChangeAspect="1" noChangeArrowheads="1"/>
          </p:cNvPicPr>
          <p:nvPr/>
        </p:nvPicPr>
        <p:blipFill>
          <a:blip r:embed="rId3" cstate="print"/>
          <a:srcRect/>
          <a:stretch>
            <a:fillRect/>
          </a:stretch>
        </p:blipFill>
        <p:spPr bwMode="auto">
          <a:xfrm>
            <a:off x="1643063" y="2857500"/>
            <a:ext cx="592931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eaLnBrk="1" hangingPunct="1"/>
            <a:r>
              <a:rPr lang="en-US" smtClean="0">
                <a:latin typeface="Arial Narrow" pitchFamily="34" charset="0"/>
              </a:rPr>
              <a:t>Dénouement</a:t>
            </a:r>
          </a:p>
        </p:txBody>
      </p:sp>
      <p:sp>
        <p:nvSpPr>
          <p:cNvPr id="31747" name="Rectangle 2"/>
          <p:cNvSpPr>
            <a:spLocks noGrp="1" noChangeArrowheads="1"/>
          </p:cNvSpPr>
          <p:nvPr>
            <p:ph sz="quarter" idx="1"/>
          </p:nvPr>
        </p:nvSpPr>
        <p:spPr>
          <a:xfrm>
            <a:off x="142875" y="1357313"/>
            <a:ext cx="9001125" cy="4662487"/>
          </a:xfrm>
        </p:spPr>
        <p:txBody>
          <a:bodyPr/>
          <a:lstStyle/>
          <a:p>
            <a:pPr eaLnBrk="1" hangingPunct="1">
              <a:buFont typeface="Symbol" pitchFamily="18" charset="2"/>
              <a:buChar char=""/>
            </a:pPr>
            <a:r>
              <a:rPr lang="en-US" smtClean="0">
                <a:latin typeface="Arial Narrow" pitchFamily="34" charset="0"/>
              </a:rPr>
              <a:t>This short section at the end of a work of fiction resolves the “problem” which the protagonist struggled to overcome.  It also ties up any loose ends and reinforces the theme and tone of the selection.</a:t>
            </a:r>
          </a:p>
          <a:p>
            <a:pPr eaLnBrk="1" hangingPunct="1"/>
            <a:endParaRPr lang="en-US" smtClean="0">
              <a:latin typeface="Arial Narrow" pitchFamily="34" charset="0"/>
            </a:endParaRPr>
          </a:p>
        </p:txBody>
      </p:sp>
      <p:pic>
        <p:nvPicPr>
          <p:cNvPr id="31748" name="Picture 6" descr="http://watertownlibrary.files.wordpress.com/2008/01/mountain-symphony-denouement-salida-colo.jpg"/>
          <p:cNvPicPr>
            <a:picLocks noChangeAspect="1" noChangeArrowheads="1"/>
          </p:cNvPicPr>
          <p:nvPr/>
        </p:nvPicPr>
        <p:blipFill>
          <a:blip r:embed="rId2" cstate="print"/>
          <a:srcRect/>
          <a:stretch>
            <a:fillRect/>
          </a:stretch>
        </p:blipFill>
        <p:spPr bwMode="auto">
          <a:xfrm>
            <a:off x="714375" y="3429000"/>
            <a:ext cx="7629525"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liff-hanger"/>
          <p:cNvPicPr>
            <a:picLocks noChangeAspect="1" noChangeArrowheads="1"/>
          </p:cNvPicPr>
          <p:nvPr/>
        </p:nvPicPr>
        <p:blipFill>
          <a:blip r:embed="rId2" cstate="print"/>
          <a:srcRect/>
          <a:stretch>
            <a:fillRect/>
          </a:stretch>
        </p:blipFill>
        <p:spPr bwMode="auto">
          <a:xfrm>
            <a:off x="3643313" y="2214563"/>
            <a:ext cx="4857750" cy="4214812"/>
          </a:xfrm>
          <a:prstGeom prst="rect">
            <a:avLst/>
          </a:prstGeom>
          <a:noFill/>
          <a:ln w="9525">
            <a:noFill/>
            <a:miter lim="800000"/>
            <a:headEnd/>
            <a:tailEnd/>
          </a:ln>
        </p:spPr>
      </p:pic>
      <p:sp>
        <p:nvSpPr>
          <p:cNvPr id="32771" name="Rectangle 3"/>
          <p:cNvSpPr>
            <a:spLocks noGrp="1" noChangeArrowheads="1"/>
          </p:cNvSpPr>
          <p:nvPr>
            <p:ph type="title"/>
          </p:nvPr>
        </p:nvSpPr>
        <p:spPr/>
        <p:txBody>
          <a:bodyPr/>
          <a:lstStyle/>
          <a:p>
            <a:pPr eaLnBrk="1" hangingPunct="1"/>
            <a:r>
              <a:rPr lang="en-US" smtClean="0">
                <a:latin typeface="Arial Narrow" pitchFamily="34" charset="0"/>
              </a:rPr>
              <a:t>Indeterminate Ending</a:t>
            </a:r>
          </a:p>
        </p:txBody>
      </p:sp>
      <p:sp>
        <p:nvSpPr>
          <p:cNvPr id="32772" name="Rectangle 4"/>
          <p:cNvSpPr>
            <a:spLocks noGrp="1" noChangeArrowheads="1"/>
          </p:cNvSpPr>
          <p:nvPr>
            <p:ph sz="quarter" idx="1"/>
          </p:nvPr>
        </p:nvSpPr>
        <p:spPr/>
        <p:txBody>
          <a:bodyPr/>
          <a:lstStyle/>
          <a:p>
            <a:pPr eaLnBrk="1" hangingPunct="1"/>
            <a:r>
              <a:rPr lang="en-US" smtClean="0">
                <a:latin typeface="Arial Narrow" pitchFamily="34" charset="0"/>
              </a:rPr>
              <a:t>where we are left without an ending to a story — we don't know how it ends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CA" smtClean="0"/>
              <a:t>Elements of Fiction</a:t>
            </a:r>
          </a:p>
        </p:txBody>
      </p:sp>
      <p:sp>
        <p:nvSpPr>
          <p:cNvPr id="33795" name="Rectangle 3"/>
          <p:cNvSpPr>
            <a:spLocks noGrp="1" noChangeArrowheads="1"/>
          </p:cNvSpPr>
          <p:nvPr>
            <p:ph sz="quarter" idx="1"/>
          </p:nvPr>
        </p:nvSpPr>
        <p:spPr/>
        <p:txBody>
          <a:bodyPr/>
          <a:lstStyle/>
          <a:p>
            <a:pPr eaLnBrk="1" hangingPunct="1">
              <a:buFont typeface="Wingdings" pitchFamily="2" charset="2"/>
              <a:buNone/>
            </a:pPr>
            <a:r>
              <a:rPr lang="en-CA" sz="5400" smtClean="0"/>
              <a:t>3.  Setting</a:t>
            </a:r>
          </a:p>
        </p:txBody>
      </p:sp>
      <p:pic>
        <p:nvPicPr>
          <p:cNvPr id="33796" name="Picture 4" descr="7479WherePrairiesMeetMountains-med"/>
          <p:cNvPicPr>
            <a:picLocks noChangeAspect="1" noChangeArrowheads="1"/>
          </p:cNvPicPr>
          <p:nvPr/>
        </p:nvPicPr>
        <p:blipFill>
          <a:blip r:embed="rId2" cstate="print"/>
          <a:srcRect/>
          <a:stretch>
            <a:fillRect/>
          </a:stretch>
        </p:blipFill>
        <p:spPr bwMode="auto">
          <a:xfrm>
            <a:off x="1187450" y="2924175"/>
            <a:ext cx="6769100" cy="324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CA" smtClean="0"/>
              <a:t>The Short Story		</a:t>
            </a:r>
          </a:p>
        </p:txBody>
      </p:sp>
      <p:sp>
        <p:nvSpPr>
          <p:cNvPr id="7171" name="Rectangle 3"/>
          <p:cNvSpPr>
            <a:spLocks noGrp="1" noChangeArrowheads="1"/>
          </p:cNvSpPr>
          <p:nvPr>
            <p:ph sz="quarter" idx="1"/>
          </p:nvPr>
        </p:nvSpPr>
        <p:spPr>
          <a:xfrm>
            <a:off x="285750" y="1447800"/>
            <a:ext cx="8572500" cy="4572000"/>
          </a:xfrm>
        </p:spPr>
        <p:txBody>
          <a:bodyPr/>
          <a:lstStyle/>
          <a:p>
            <a:pPr eaLnBrk="1" hangingPunct="1"/>
            <a:r>
              <a:rPr lang="en-CA" smtClean="0"/>
              <a:t>Fictional (imaginary) episodes or events</a:t>
            </a:r>
          </a:p>
          <a:p>
            <a:pPr eaLnBrk="1" hangingPunct="1"/>
            <a:r>
              <a:rPr lang="en-CA" smtClean="0"/>
              <a:t>can usually be read in one sitting</a:t>
            </a:r>
          </a:p>
          <a:p>
            <a:pPr eaLnBrk="1" hangingPunct="1"/>
            <a:r>
              <a:rPr lang="en-CA" smtClean="0"/>
              <a:t>involves fewer characters than the novel</a:t>
            </a:r>
          </a:p>
          <a:p>
            <a:pPr eaLnBrk="1" hangingPunct="1"/>
            <a:r>
              <a:rPr lang="en-CA" smtClean="0"/>
              <a:t>action begins early in the story with little exposition or introduction</a:t>
            </a:r>
          </a:p>
          <a:p>
            <a:pPr eaLnBrk="1" hangingPunct="1"/>
            <a:endParaRPr lang="en-CA" smtClean="0"/>
          </a:p>
        </p:txBody>
      </p:sp>
      <p:pic>
        <p:nvPicPr>
          <p:cNvPr id="7172" name="Picture 5" descr="http://www.hennessey.lib.ok.us/ManReading.gif"/>
          <p:cNvPicPr>
            <a:picLocks noChangeAspect="1" noChangeArrowheads="1"/>
          </p:cNvPicPr>
          <p:nvPr/>
        </p:nvPicPr>
        <p:blipFill>
          <a:blip r:embed="rId2" cstate="print"/>
          <a:srcRect/>
          <a:stretch>
            <a:fillRect/>
          </a:stretch>
        </p:blipFill>
        <p:spPr bwMode="auto">
          <a:xfrm>
            <a:off x="3500438" y="3357563"/>
            <a:ext cx="537210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CA" smtClean="0"/>
              <a:t>Setting</a:t>
            </a:r>
          </a:p>
        </p:txBody>
      </p:sp>
      <p:sp>
        <p:nvSpPr>
          <p:cNvPr id="34819" name="Rectangle 3"/>
          <p:cNvSpPr>
            <a:spLocks noGrp="1" noChangeArrowheads="1"/>
          </p:cNvSpPr>
          <p:nvPr>
            <p:ph sz="quarter" idx="1"/>
          </p:nvPr>
        </p:nvSpPr>
        <p:spPr>
          <a:xfrm>
            <a:off x="428625" y="1447800"/>
            <a:ext cx="8501063" cy="4572000"/>
          </a:xfrm>
        </p:spPr>
        <p:txBody>
          <a:bodyPr/>
          <a:lstStyle/>
          <a:p>
            <a:pPr eaLnBrk="1" hangingPunct="1">
              <a:lnSpc>
                <a:spcPct val="90000"/>
              </a:lnSpc>
            </a:pPr>
            <a:r>
              <a:rPr lang="en-CA" sz="2500" smtClean="0"/>
              <a:t>“Setting” refers to the time and space that the action takes place in.</a:t>
            </a:r>
          </a:p>
          <a:p>
            <a:pPr eaLnBrk="1" hangingPunct="1">
              <a:lnSpc>
                <a:spcPct val="90000"/>
              </a:lnSpc>
              <a:buFont typeface="Wingdings" pitchFamily="2" charset="2"/>
              <a:buNone/>
            </a:pPr>
            <a:r>
              <a:rPr lang="en-CA" sz="2500" smtClean="0"/>
              <a:t>1.  Time Setting:  When the action takes place.  “Time span” refers to the time between the beginning of the short story or novel and the closing action.  This may vary from several hours or days to many years.</a:t>
            </a:r>
          </a:p>
          <a:p>
            <a:pPr eaLnBrk="1" hangingPunct="1">
              <a:lnSpc>
                <a:spcPct val="90000"/>
              </a:lnSpc>
              <a:buFont typeface="Wingdings" pitchFamily="2" charset="2"/>
              <a:buNone/>
            </a:pPr>
            <a:r>
              <a:rPr lang="en-CA" sz="2500" smtClean="0"/>
              <a:t>2.  Physical Setting:  the physical locale of the action.  Where does the story take place?</a:t>
            </a:r>
          </a:p>
          <a:p>
            <a:pPr eaLnBrk="1" hangingPunct="1">
              <a:lnSpc>
                <a:spcPct val="90000"/>
              </a:lnSpc>
            </a:pPr>
            <a:endParaRPr lang="en-CA" sz="2500" smtClean="0"/>
          </a:p>
        </p:txBody>
      </p:sp>
      <p:pic>
        <p:nvPicPr>
          <p:cNvPr id="34820" name="Picture 5" descr="http://blogs.mie.utoronto.ca/roller/moradian/resource/Time.jpg"/>
          <p:cNvPicPr>
            <a:picLocks noChangeAspect="1" noChangeArrowheads="1"/>
          </p:cNvPicPr>
          <p:nvPr/>
        </p:nvPicPr>
        <p:blipFill>
          <a:blip r:embed="rId2" cstate="print"/>
          <a:srcRect/>
          <a:stretch>
            <a:fillRect/>
          </a:stretch>
        </p:blipFill>
        <p:spPr bwMode="auto">
          <a:xfrm>
            <a:off x="285750" y="3786188"/>
            <a:ext cx="2214563" cy="2857500"/>
          </a:xfrm>
          <a:prstGeom prst="rect">
            <a:avLst/>
          </a:prstGeom>
          <a:noFill/>
          <a:ln w="9525">
            <a:noFill/>
            <a:miter lim="800000"/>
            <a:headEnd/>
            <a:tailEnd/>
          </a:ln>
        </p:spPr>
      </p:pic>
      <p:pic>
        <p:nvPicPr>
          <p:cNvPr id="34821" name="Picture 5" descr="Sydney's famous landmarks"/>
          <p:cNvPicPr>
            <a:picLocks noChangeAspect="1" noChangeArrowheads="1"/>
          </p:cNvPicPr>
          <p:nvPr/>
        </p:nvPicPr>
        <p:blipFill>
          <a:blip r:embed="rId3" cstate="print"/>
          <a:srcRect/>
          <a:stretch>
            <a:fillRect/>
          </a:stretch>
        </p:blipFill>
        <p:spPr bwMode="auto">
          <a:xfrm>
            <a:off x="7000875" y="3786188"/>
            <a:ext cx="1785938" cy="2786062"/>
          </a:xfrm>
          <a:prstGeom prst="rect">
            <a:avLst/>
          </a:prstGeom>
          <a:noFill/>
          <a:ln w="9525">
            <a:noFill/>
            <a:miter lim="800000"/>
            <a:headEnd/>
            <a:tailEnd/>
          </a:ln>
        </p:spPr>
      </p:pic>
      <p:pic>
        <p:nvPicPr>
          <p:cNvPr id="34822" name="Picture 7" descr="http://www.attitudephotos.com/wp-content/themes/Cutline/images/posts/iStock_000002390324XSmall.jpg"/>
          <p:cNvPicPr>
            <a:picLocks noChangeAspect="1" noChangeArrowheads="1"/>
          </p:cNvPicPr>
          <p:nvPr/>
        </p:nvPicPr>
        <p:blipFill>
          <a:blip r:embed="rId4" cstate="print"/>
          <a:srcRect/>
          <a:stretch>
            <a:fillRect/>
          </a:stretch>
        </p:blipFill>
        <p:spPr bwMode="auto">
          <a:xfrm>
            <a:off x="5072063" y="3786188"/>
            <a:ext cx="1714500" cy="2786062"/>
          </a:xfrm>
          <a:prstGeom prst="rect">
            <a:avLst/>
          </a:prstGeom>
          <a:noFill/>
          <a:ln w="9525">
            <a:noFill/>
            <a:miter lim="800000"/>
            <a:headEnd/>
            <a:tailEnd/>
          </a:ln>
        </p:spPr>
      </p:pic>
      <p:pic>
        <p:nvPicPr>
          <p:cNvPr id="34823" name="Picture 9" descr="http://www.kidport.com/RefLib/SocialStudies/Landmarks/images/StatueLiberty.jpg"/>
          <p:cNvPicPr>
            <a:picLocks noChangeAspect="1" noChangeArrowheads="1"/>
          </p:cNvPicPr>
          <p:nvPr/>
        </p:nvPicPr>
        <p:blipFill>
          <a:blip r:embed="rId5" cstate="print"/>
          <a:srcRect/>
          <a:stretch>
            <a:fillRect/>
          </a:stretch>
        </p:blipFill>
        <p:spPr bwMode="auto">
          <a:xfrm>
            <a:off x="2714625" y="3786188"/>
            <a:ext cx="200025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CA" smtClean="0"/>
              <a:t>Setting</a:t>
            </a:r>
          </a:p>
        </p:txBody>
      </p:sp>
      <p:sp>
        <p:nvSpPr>
          <p:cNvPr id="35843" name="Rectangle 3"/>
          <p:cNvSpPr>
            <a:spLocks noGrp="1" noChangeArrowheads="1"/>
          </p:cNvSpPr>
          <p:nvPr>
            <p:ph sz="quarter" idx="1"/>
          </p:nvPr>
        </p:nvSpPr>
        <p:spPr>
          <a:xfrm>
            <a:off x="285750" y="1447800"/>
            <a:ext cx="8572500" cy="4572000"/>
          </a:xfrm>
        </p:spPr>
        <p:txBody>
          <a:bodyPr/>
          <a:lstStyle/>
          <a:p>
            <a:pPr marL="552450" indent="-552450" eaLnBrk="1" hangingPunct="1">
              <a:buFont typeface="Wingdings" pitchFamily="2" charset="2"/>
              <a:buAutoNum type="arabicPeriod" startAt="3"/>
            </a:pPr>
            <a:r>
              <a:rPr lang="en-CA" sz="2500" smtClean="0"/>
              <a:t>“Emotional setting” refers to the atmosphere or emotional feelings which are evoked by the setting.  It could be ominous or threatening, or romantic and hopeful.</a:t>
            </a:r>
          </a:p>
          <a:p>
            <a:pPr marL="552450" indent="-552450" eaLnBrk="1" hangingPunct="1">
              <a:buFont typeface="Wingdings" pitchFamily="2" charset="2"/>
              <a:buAutoNum type="arabicPeriod" startAt="3"/>
            </a:pPr>
            <a:r>
              <a:rPr lang="en-CA" sz="2500" smtClean="0"/>
              <a:t>Social setting – includes a person’s social status, what he/she does for a living, economic well-being, gender etc.  Everything that makes up where a person fits into society.</a:t>
            </a:r>
          </a:p>
          <a:p>
            <a:pPr marL="552450" indent="-552450" eaLnBrk="1" hangingPunct="1"/>
            <a:endParaRPr lang="en-CA" sz="2500" smtClean="0"/>
          </a:p>
        </p:txBody>
      </p:sp>
      <p:pic>
        <p:nvPicPr>
          <p:cNvPr id="35844" name="Picture 7" descr="http://www.sciencemuseum.org.uk/on-line/brain/images/1-1-8-0-0-0-0-0-0-0-0.jpg"/>
          <p:cNvPicPr>
            <a:picLocks noChangeAspect="1" noChangeArrowheads="1"/>
          </p:cNvPicPr>
          <p:nvPr/>
        </p:nvPicPr>
        <p:blipFill>
          <a:blip r:embed="rId2" cstate="print"/>
          <a:srcRect/>
          <a:stretch>
            <a:fillRect/>
          </a:stretch>
        </p:blipFill>
        <p:spPr bwMode="auto">
          <a:xfrm>
            <a:off x="428625" y="4071938"/>
            <a:ext cx="3429000" cy="2643187"/>
          </a:xfrm>
          <a:prstGeom prst="rect">
            <a:avLst/>
          </a:prstGeom>
          <a:noFill/>
          <a:ln w="9525">
            <a:noFill/>
            <a:miter lim="800000"/>
            <a:headEnd/>
            <a:tailEnd/>
          </a:ln>
        </p:spPr>
      </p:pic>
      <p:pic>
        <p:nvPicPr>
          <p:cNvPr id="35845" name="Picture 9" descr="http://www.nicholsoncartoons.com.au/cartoons/human_rights/img10.jpg"/>
          <p:cNvPicPr>
            <a:picLocks noChangeAspect="1" noChangeArrowheads="1"/>
          </p:cNvPicPr>
          <p:nvPr/>
        </p:nvPicPr>
        <p:blipFill>
          <a:blip r:embed="rId3" cstate="print"/>
          <a:srcRect/>
          <a:stretch>
            <a:fillRect/>
          </a:stretch>
        </p:blipFill>
        <p:spPr bwMode="auto">
          <a:xfrm>
            <a:off x="4143375" y="4000500"/>
            <a:ext cx="476250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CA" smtClean="0"/>
              <a:t>Elements of Fiction</a:t>
            </a:r>
          </a:p>
        </p:txBody>
      </p:sp>
      <p:sp>
        <p:nvSpPr>
          <p:cNvPr id="36867" name="Rectangle 3"/>
          <p:cNvSpPr>
            <a:spLocks noGrp="1" noChangeArrowheads="1"/>
          </p:cNvSpPr>
          <p:nvPr>
            <p:ph sz="quarter" idx="1"/>
          </p:nvPr>
        </p:nvSpPr>
        <p:spPr/>
        <p:txBody>
          <a:bodyPr/>
          <a:lstStyle/>
          <a:p>
            <a:pPr marL="552450" indent="-552450" eaLnBrk="1" hangingPunct="1">
              <a:buFont typeface="Wingdings" pitchFamily="2" charset="2"/>
              <a:buAutoNum type="arabicPeriod" startAt="4"/>
            </a:pPr>
            <a:r>
              <a:rPr lang="en-CA" sz="5400" smtClean="0"/>
              <a:t>Theme</a:t>
            </a:r>
          </a:p>
          <a:p>
            <a:pPr marL="552450" indent="-552450" eaLnBrk="1" hangingPunct="1">
              <a:buFont typeface="Wingdings" pitchFamily="2" charset="2"/>
              <a:buNone/>
            </a:pPr>
            <a:endParaRPr lang="en-CA" sz="5400" smtClean="0"/>
          </a:p>
        </p:txBody>
      </p:sp>
      <p:pic>
        <p:nvPicPr>
          <p:cNvPr id="36868" name="Picture 6" descr="http://www.europeanweekly.org/images/features/open_book.jpg"/>
          <p:cNvPicPr>
            <a:picLocks noChangeAspect="1" noChangeArrowheads="1"/>
          </p:cNvPicPr>
          <p:nvPr/>
        </p:nvPicPr>
        <p:blipFill>
          <a:blip r:embed="rId2" cstate="print"/>
          <a:srcRect/>
          <a:stretch>
            <a:fillRect/>
          </a:stretch>
        </p:blipFill>
        <p:spPr bwMode="auto">
          <a:xfrm>
            <a:off x="1285875" y="2428875"/>
            <a:ext cx="66675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CA" smtClean="0"/>
              <a:t>Theme</a:t>
            </a:r>
          </a:p>
        </p:txBody>
      </p:sp>
      <p:sp>
        <p:nvSpPr>
          <p:cNvPr id="37891" name="Rectangle 3"/>
          <p:cNvSpPr>
            <a:spLocks noGrp="1" noChangeArrowheads="1"/>
          </p:cNvSpPr>
          <p:nvPr>
            <p:ph sz="quarter" idx="1"/>
          </p:nvPr>
        </p:nvSpPr>
        <p:spPr>
          <a:xfrm>
            <a:off x="142875" y="1447800"/>
            <a:ext cx="9001125" cy="4572000"/>
          </a:xfrm>
        </p:spPr>
        <p:txBody>
          <a:bodyPr/>
          <a:lstStyle/>
          <a:p>
            <a:pPr eaLnBrk="1" hangingPunct="1">
              <a:lnSpc>
                <a:spcPct val="90000"/>
              </a:lnSpc>
            </a:pPr>
            <a:r>
              <a:rPr lang="en-CA" sz="2100" smtClean="0"/>
              <a:t>The theme is a statement of the general idea of a short story.  It is a “general” statement of a universal idea, rather than a statement about a particular character or event.  </a:t>
            </a:r>
          </a:p>
          <a:p>
            <a:pPr eaLnBrk="1" hangingPunct="1">
              <a:lnSpc>
                <a:spcPct val="90000"/>
              </a:lnSpc>
            </a:pPr>
            <a:r>
              <a:rPr lang="en-CA" sz="2100" smtClean="0"/>
              <a:t>The theme of </a:t>
            </a:r>
            <a:r>
              <a:rPr lang="en-CA" sz="2100" u="sng" smtClean="0"/>
              <a:t>Macbeth</a:t>
            </a:r>
            <a:r>
              <a:rPr lang="en-CA" sz="2100" smtClean="0"/>
              <a:t>, for instance, is not that Macbeth is excessively ambitious.  That statement is too narrow, too specific.  </a:t>
            </a:r>
          </a:p>
          <a:p>
            <a:pPr eaLnBrk="1" hangingPunct="1">
              <a:lnSpc>
                <a:spcPct val="90000"/>
              </a:lnSpc>
            </a:pPr>
            <a:r>
              <a:rPr lang="en-CA" sz="2100" smtClean="0"/>
              <a:t>A better statement would be as follows:</a:t>
            </a:r>
          </a:p>
          <a:p>
            <a:pPr eaLnBrk="1" hangingPunct="1">
              <a:lnSpc>
                <a:spcPct val="90000"/>
              </a:lnSpc>
              <a:buFont typeface="Wingdings" pitchFamily="2" charset="2"/>
              <a:buNone/>
            </a:pPr>
            <a:r>
              <a:rPr lang="en-CA" sz="2100" smtClean="0"/>
              <a:t>	“The theme of William Shakespeare’s </a:t>
            </a:r>
            <a:r>
              <a:rPr lang="en-CA" sz="2100" u="sng" smtClean="0"/>
              <a:t>Macbeth</a:t>
            </a:r>
            <a:r>
              <a:rPr lang="en-CA" sz="2100" smtClean="0"/>
              <a:t> is that uncontrolled ambition can destroy an individual’s most admirable human qualities.”</a:t>
            </a:r>
          </a:p>
          <a:p>
            <a:pPr eaLnBrk="1" hangingPunct="1">
              <a:lnSpc>
                <a:spcPct val="90000"/>
              </a:lnSpc>
            </a:pPr>
            <a:endParaRPr lang="en-CA" sz="2100" smtClean="0"/>
          </a:p>
        </p:txBody>
      </p:sp>
      <p:pic>
        <p:nvPicPr>
          <p:cNvPr id="37892" name="Picture 5" descr="http://www.american-pictures.com/genealogy/descent/photos/Macbeth.2.jpg"/>
          <p:cNvPicPr>
            <a:picLocks noChangeAspect="1" noChangeArrowheads="1"/>
          </p:cNvPicPr>
          <p:nvPr/>
        </p:nvPicPr>
        <p:blipFill>
          <a:blip r:embed="rId2" cstate="print"/>
          <a:srcRect/>
          <a:stretch>
            <a:fillRect/>
          </a:stretch>
        </p:blipFill>
        <p:spPr bwMode="auto">
          <a:xfrm>
            <a:off x="2500313" y="3857625"/>
            <a:ext cx="4572000" cy="281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p:txBody>
          <a:bodyPr/>
          <a:lstStyle/>
          <a:p>
            <a:pPr eaLnBrk="1" hangingPunct="1"/>
            <a:r>
              <a:rPr lang="en-US" smtClean="0"/>
              <a:t>Theme includes...</a:t>
            </a:r>
          </a:p>
        </p:txBody>
      </p:sp>
      <p:sp>
        <p:nvSpPr>
          <p:cNvPr id="38915" name="Rectangle 2"/>
          <p:cNvSpPr>
            <a:spLocks noGrp="1" noChangeArrowheads="1"/>
          </p:cNvSpPr>
          <p:nvPr>
            <p:ph sz="quarter" idx="1"/>
          </p:nvPr>
        </p:nvSpPr>
        <p:spPr>
          <a:xfrm>
            <a:off x="357188" y="1447800"/>
            <a:ext cx="8329612" cy="4572000"/>
          </a:xfrm>
        </p:spPr>
        <p:txBody>
          <a:bodyPr/>
          <a:lstStyle/>
          <a:p>
            <a:pPr eaLnBrk="1" hangingPunct="1">
              <a:buFont typeface="Symbol" pitchFamily="18" charset="2"/>
              <a:buChar char=""/>
            </a:pPr>
            <a:r>
              <a:rPr lang="en-US" smtClean="0"/>
              <a:t>the author's view of life.  The reader knows what the author thinks about people or life in general after they have read the story</a:t>
            </a:r>
          </a:p>
          <a:p>
            <a:pPr eaLnBrk="1" hangingPunct="1"/>
            <a:endParaRPr lang="en-US" smtClean="0"/>
          </a:p>
        </p:txBody>
      </p:sp>
      <p:pic>
        <p:nvPicPr>
          <p:cNvPr id="38916" name="Picture 6" descr="http://www.prometheanplanet.com/upload/img_400/Literature---main.jpg"/>
          <p:cNvPicPr>
            <a:picLocks noChangeAspect="1" noChangeArrowheads="1"/>
          </p:cNvPicPr>
          <p:nvPr/>
        </p:nvPicPr>
        <p:blipFill>
          <a:blip r:embed="rId2" cstate="print"/>
          <a:srcRect/>
          <a:stretch>
            <a:fillRect/>
          </a:stretch>
        </p:blipFill>
        <p:spPr bwMode="auto">
          <a:xfrm>
            <a:off x="1285875" y="2643188"/>
            <a:ext cx="6215063"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p:txBody>
          <a:bodyPr/>
          <a:lstStyle/>
          <a:p>
            <a:pPr eaLnBrk="1" hangingPunct="1"/>
            <a:r>
              <a:rPr lang="en-US" smtClean="0"/>
              <a:t>Theme – Implied</a:t>
            </a:r>
          </a:p>
        </p:txBody>
      </p:sp>
      <p:sp>
        <p:nvSpPr>
          <p:cNvPr id="39939" name="Rectangle 2"/>
          <p:cNvSpPr>
            <a:spLocks noGrp="1" noChangeArrowheads="1"/>
          </p:cNvSpPr>
          <p:nvPr>
            <p:ph sz="quarter" idx="1"/>
          </p:nvPr>
        </p:nvSpPr>
        <p:spPr/>
        <p:txBody>
          <a:bodyPr/>
          <a:lstStyle/>
          <a:p>
            <a:pPr eaLnBrk="1" hangingPunct="1"/>
            <a:r>
              <a:rPr lang="en-US" smtClean="0"/>
              <a:t>the reader figures it out from the story</a:t>
            </a:r>
          </a:p>
        </p:txBody>
      </p:sp>
      <p:pic>
        <p:nvPicPr>
          <p:cNvPr id="39940" name="Picture 6" descr="http://images.salon.com/ent/indie/2004/08/13/we_dont/story.jpg"/>
          <p:cNvPicPr>
            <a:picLocks noChangeAspect="1" noChangeArrowheads="1"/>
          </p:cNvPicPr>
          <p:nvPr/>
        </p:nvPicPr>
        <p:blipFill>
          <a:blip r:embed="rId2" cstate="print"/>
          <a:srcRect/>
          <a:stretch>
            <a:fillRect/>
          </a:stretch>
        </p:blipFill>
        <p:spPr bwMode="auto">
          <a:xfrm>
            <a:off x="785813" y="2500313"/>
            <a:ext cx="7643812" cy="364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p:txBody>
          <a:bodyPr/>
          <a:lstStyle/>
          <a:p>
            <a:pPr eaLnBrk="1" hangingPunct="1"/>
            <a:r>
              <a:rPr lang="en-US" smtClean="0"/>
              <a:t>Theme – or it is expressed</a:t>
            </a:r>
          </a:p>
        </p:txBody>
      </p:sp>
      <p:sp>
        <p:nvSpPr>
          <p:cNvPr id="40963" name="Rectangle 2"/>
          <p:cNvSpPr>
            <a:spLocks noGrp="1" noChangeArrowheads="1"/>
          </p:cNvSpPr>
          <p:nvPr>
            <p:ph sz="quarter" idx="1"/>
          </p:nvPr>
        </p:nvSpPr>
        <p:spPr/>
        <p:txBody>
          <a:bodyPr/>
          <a:lstStyle/>
          <a:p>
            <a:pPr eaLnBrk="1" hangingPunct="1">
              <a:buFont typeface="Symbol" pitchFamily="18" charset="2"/>
              <a:buChar char=""/>
            </a:pPr>
            <a:r>
              <a:rPr lang="en-US" smtClean="0"/>
              <a:t>the author comes right out and states his/her view of life. This is different from main idea</a:t>
            </a:r>
          </a:p>
          <a:p>
            <a:pPr eaLnBrk="1" hangingPunct="1"/>
            <a:endParaRPr lang="en-US" smtClean="0"/>
          </a:p>
        </p:txBody>
      </p:sp>
      <p:pic>
        <p:nvPicPr>
          <p:cNvPr id="40964" name="Picture 6" descr="http://stephencaver.com/images/uploads/angry-face.png"/>
          <p:cNvPicPr>
            <a:picLocks noChangeAspect="1" noChangeArrowheads="1"/>
          </p:cNvPicPr>
          <p:nvPr/>
        </p:nvPicPr>
        <p:blipFill>
          <a:blip r:embed="rId2" cstate="print"/>
          <a:srcRect/>
          <a:stretch>
            <a:fillRect/>
          </a:stretch>
        </p:blipFill>
        <p:spPr bwMode="auto">
          <a:xfrm>
            <a:off x="1643063" y="2643188"/>
            <a:ext cx="5715000" cy="3595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CA" smtClean="0"/>
              <a:t>Elements of Fiction</a:t>
            </a:r>
          </a:p>
        </p:txBody>
      </p:sp>
      <p:sp>
        <p:nvSpPr>
          <p:cNvPr id="41987" name="Rectangle 3"/>
          <p:cNvSpPr>
            <a:spLocks noGrp="1" noChangeArrowheads="1"/>
          </p:cNvSpPr>
          <p:nvPr>
            <p:ph sz="quarter" idx="1"/>
          </p:nvPr>
        </p:nvSpPr>
        <p:spPr/>
        <p:txBody>
          <a:bodyPr/>
          <a:lstStyle/>
          <a:p>
            <a:pPr eaLnBrk="1" hangingPunct="1">
              <a:buFont typeface="Wingdings" pitchFamily="2" charset="2"/>
              <a:buNone/>
            </a:pPr>
            <a:r>
              <a:rPr lang="en-CA" sz="5400" smtClean="0"/>
              <a:t>5.  Point of View</a:t>
            </a:r>
          </a:p>
        </p:txBody>
      </p:sp>
      <p:pic>
        <p:nvPicPr>
          <p:cNvPr id="41988" name="Picture 4" descr="binoculr"/>
          <p:cNvPicPr>
            <a:picLocks noChangeAspect="1" noChangeArrowheads="1"/>
          </p:cNvPicPr>
          <p:nvPr/>
        </p:nvPicPr>
        <p:blipFill>
          <a:blip r:embed="rId2" cstate="print"/>
          <a:srcRect/>
          <a:stretch>
            <a:fillRect/>
          </a:stretch>
        </p:blipFill>
        <p:spPr bwMode="auto">
          <a:xfrm>
            <a:off x="1692275" y="2852738"/>
            <a:ext cx="5472113"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CA" smtClean="0"/>
              <a:t>Point of View</a:t>
            </a:r>
          </a:p>
        </p:txBody>
      </p:sp>
      <p:sp>
        <p:nvSpPr>
          <p:cNvPr id="43011" name="Rectangle 3"/>
          <p:cNvSpPr>
            <a:spLocks noGrp="1" noChangeArrowheads="1"/>
          </p:cNvSpPr>
          <p:nvPr>
            <p:ph sz="quarter" idx="1"/>
          </p:nvPr>
        </p:nvSpPr>
        <p:spPr>
          <a:xfrm>
            <a:off x="428625" y="1447800"/>
            <a:ext cx="8501063" cy="4572000"/>
          </a:xfrm>
        </p:spPr>
        <p:txBody>
          <a:bodyPr/>
          <a:lstStyle/>
          <a:p>
            <a:pPr eaLnBrk="1" hangingPunct="1"/>
            <a:r>
              <a:rPr lang="en-CA" sz="2500" smtClean="0"/>
              <a:t>This refers to the perspective from which the events of the short story are narrated.  You know from your own personal experience that an account of an event can vary greatly, depending on the point of view of the person describing it.</a:t>
            </a:r>
          </a:p>
          <a:p>
            <a:pPr eaLnBrk="1" hangingPunct="1"/>
            <a:r>
              <a:rPr lang="en-CA" sz="2500" smtClean="0"/>
              <a:t>There are many variations of point of view, and sometimes writers will use several points of view in one work.  </a:t>
            </a:r>
          </a:p>
        </p:txBody>
      </p:sp>
      <p:pic>
        <p:nvPicPr>
          <p:cNvPr id="43012" name="Picture 5" descr="http://www.studyzone.org/testprep/ela4/o/PE01690_.gif"/>
          <p:cNvPicPr>
            <a:picLocks noChangeAspect="1" noChangeArrowheads="1"/>
          </p:cNvPicPr>
          <p:nvPr/>
        </p:nvPicPr>
        <p:blipFill>
          <a:blip r:embed="rId2" cstate="print"/>
          <a:srcRect/>
          <a:stretch>
            <a:fillRect/>
          </a:stretch>
        </p:blipFill>
        <p:spPr bwMode="auto">
          <a:xfrm>
            <a:off x="2071688" y="4000500"/>
            <a:ext cx="4591050"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First Person</a:t>
            </a:r>
          </a:p>
        </p:txBody>
      </p:sp>
      <p:sp>
        <p:nvSpPr>
          <p:cNvPr id="44035" name="Rectangle 3"/>
          <p:cNvSpPr>
            <a:spLocks noGrp="1" noChangeArrowheads="1"/>
          </p:cNvSpPr>
          <p:nvPr>
            <p:ph sz="quarter" idx="1"/>
          </p:nvPr>
        </p:nvSpPr>
        <p:spPr/>
        <p:txBody>
          <a:bodyPr/>
          <a:lstStyle/>
          <a:p>
            <a:pPr eaLnBrk="1" hangingPunct="1">
              <a:lnSpc>
                <a:spcPct val="80000"/>
              </a:lnSpc>
            </a:pPr>
            <a:r>
              <a:rPr lang="en-US" smtClean="0"/>
              <a:t>told from the "I" perspective, the story is told as though one of the characters was speaking directly</a:t>
            </a:r>
          </a:p>
          <a:p>
            <a:pPr lvl="1" eaLnBrk="1" hangingPunct="1">
              <a:lnSpc>
                <a:spcPct val="80000"/>
              </a:lnSpc>
            </a:pPr>
            <a:r>
              <a:rPr lang="en-US" sz="2900" smtClean="0"/>
              <a:t>Ex: "I went to bed early that night, and when I awoke, there was a thick fog."</a:t>
            </a:r>
          </a:p>
          <a:p>
            <a:pPr eaLnBrk="1" hangingPunct="1">
              <a:lnSpc>
                <a:spcPct val="80000"/>
              </a:lnSpc>
            </a:pPr>
            <a:endParaRPr lang="en-US" smtClean="0"/>
          </a:p>
        </p:txBody>
      </p:sp>
      <p:pic>
        <p:nvPicPr>
          <p:cNvPr id="44036" name="Picture 6" descr="http://www.studyzone.org/testprep/ela4/o/pe02463_.gif"/>
          <p:cNvPicPr>
            <a:picLocks noChangeAspect="1" noChangeArrowheads="1"/>
          </p:cNvPicPr>
          <p:nvPr/>
        </p:nvPicPr>
        <p:blipFill>
          <a:blip r:embed="rId2" cstate="print"/>
          <a:srcRect/>
          <a:stretch>
            <a:fillRect/>
          </a:stretch>
        </p:blipFill>
        <p:spPr bwMode="auto">
          <a:xfrm>
            <a:off x="1714500" y="3143250"/>
            <a:ext cx="571500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CA" smtClean="0"/>
              <a:t>Two Types of Fiction</a:t>
            </a:r>
          </a:p>
        </p:txBody>
      </p:sp>
      <p:sp>
        <p:nvSpPr>
          <p:cNvPr id="8195" name="Rectangle 3"/>
          <p:cNvSpPr>
            <a:spLocks noGrp="1" noChangeArrowheads="1"/>
          </p:cNvSpPr>
          <p:nvPr>
            <p:ph sz="quarter" idx="1"/>
          </p:nvPr>
        </p:nvSpPr>
        <p:spPr>
          <a:xfrm>
            <a:off x="428625" y="1447800"/>
            <a:ext cx="8258175" cy="4572000"/>
          </a:xfrm>
        </p:spPr>
        <p:txBody>
          <a:bodyPr/>
          <a:lstStyle/>
          <a:p>
            <a:pPr eaLnBrk="1" hangingPunct="1"/>
            <a:r>
              <a:rPr lang="en-CA" b="1" smtClean="0"/>
              <a:t>Escape Fiction</a:t>
            </a:r>
            <a:r>
              <a:rPr lang="en-CA" smtClean="0"/>
              <a:t>:  fiction intended chiefly to entertain, providing little or no insight and usually emphasizing plot and action</a:t>
            </a:r>
          </a:p>
          <a:p>
            <a:pPr lvl="1" eaLnBrk="1" hangingPunct="1"/>
            <a:r>
              <a:rPr lang="en-CA" smtClean="0"/>
              <a:t>helps readers escape from the problems of the real world</a:t>
            </a:r>
          </a:p>
          <a:p>
            <a:pPr lvl="1" eaLnBrk="1" hangingPunct="1"/>
            <a:r>
              <a:rPr lang="en-CA" smtClean="0"/>
              <a:t>is meant to give readers pleasure</a:t>
            </a:r>
          </a:p>
          <a:p>
            <a:pPr lvl="1" eaLnBrk="1" hangingPunct="1"/>
            <a:r>
              <a:rPr lang="en-CA" smtClean="0"/>
              <a:t>provides a false or illusionary view of life</a:t>
            </a:r>
          </a:p>
        </p:txBody>
      </p:sp>
      <p:pic>
        <p:nvPicPr>
          <p:cNvPr id="8196" name="Picture 5" descr="http://cinefantastiqueonline.com/wp-content/escape_l.jpg"/>
          <p:cNvPicPr>
            <a:picLocks noChangeAspect="1" noChangeArrowheads="1"/>
          </p:cNvPicPr>
          <p:nvPr/>
        </p:nvPicPr>
        <p:blipFill>
          <a:blip r:embed="rId2" cstate="print"/>
          <a:srcRect/>
          <a:stretch>
            <a:fillRect/>
          </a:stretch>
        </p:blipFill>
        <p:spPr bwMode="auto">
          <a:xfrm>
            <a:off x="2143125" y="3714750"/>
            <a:ext cx="528637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Third Person Limited Omniscient</a:t>
            </a:r>
          </a:p>
        </p:txBody>
      </p:sp>
      <p:sp>
        <p:nvSpPr>
          <p:cNvPr id="45059" name="Rectangle 3"/>
          <p:cNvSpPr>
            <a:spLocks noGrp="1" noChangeArrowheads="1"/>
          </p:cNvSpPr>
          <p:nvPr>
            <p:ph sz="quarter" idx="1"/>
          </p:nvPr>
        </p:nvSpPr>
        <p:spPr>
          <a:xfrm>
            <a:off x="571500" y="1447800"/>
            <a:ext cx="8115300" cy="4572000"/>
          </a:xfrm>
        </p:spPr>
        <p:txBody>
          <a:bodyPr/>
          <a:lstStyle/>
          <a:p>
            <a:pPr eaLnBrk="1" hangingPunct="1"/>
            <a:r>
              <a:rPr lang="en-US" smtClean="0"/>
              <a:t>told from a narrator’s point of view ( as though someone outside of the story was telling it )</a:t>
            </a:r>
          </a:p>
          <a:p>
            <a:pPr eaLnBrk="1" hangingPunct="1"/>
            <a:r>
              <a:rPr lang="en-US" smtClean="0"/>
              <a:t>We read the thoughts and feelings of one character only</a:t>
            </a:r>
          </a:p>
          <a:p>
            <a:pPr lvl="1" eaLnBrk="1" hangingPunct="1"/>
            <a:r>
              <a:rPr lang="en-US" sz="2900" smtClean="0"/>
              <a:t>Ex: "When Billy got out of bed, he tripped on the cat.”</a:t>
            </a:r>
          </a:p>
          <a:p>
            <a:pPr eaLnBrk="1" hangingPunct="1"/>
            <a:endParaRPr lang="en-US" smtClean="0"/>
          </a:p>
          <a:p>
            <a:pPr lvl="3" eaLnBrk="1" hangingPunct="1">
              <a:buFont typeface="Wingdings" pitchFamily="2" charset="2"/>
              <a:buNone/>
            </a:pPr>
            <a:endParaRPr lang="en-US" sz="3400" smtClean="0"/>
          </a:p>
          <a:p>
            <a:pPr lvl="2" eaLnBrk="1" hangingPunct="1">
              <a:buFont typeface="Wingdings" pitchFamily="2" charset="2"/>
              <a:buNone/>
            </a:pPr>
            <a:endParaRPr lang="en-US" sz="4000" smtClean="0"/>
          </a:p>
        </p:txBody>
      </p:sp>
      <p:pic>
        <p:nvPicPr>
          <p:cNvPr id="45060" name="Picture 6" descr="http://bp1.blogger.com/_IsjHcWfqKI0/R6D-TV6y6zI/AAAAAAAAABs/DaYPAxhGYF0/s200/Omniscient"/>
          <p:cNvPicPr>
            <a:picLocks noChangeAspect="1" noChangeArrowheads="1"/>
          </p:cNvPicPr>
          <p:nvPr/>
        </p:nvPicPr>
        <p:blipFill>
          <a:blip r:embed="rId3" cstate="print"/>
          <a:srcRect/>
          <a:stretch>
            <a:fillRect/>
          </a:stretch>
        </p:blipFill>
        <p:spPr bwMode="auto">
          <a:xfrm>
            <a:off x="2214563" y="3571875"/>
            <a:ext cx="4857750" cy="261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Third Person Omniscient</a:t>
            </a:r>
          </a:p>
        </p:txBody>
      </p:sp>
      <p:sp>
        <p:nvSpPr>
          <p:cNvPr id="46083" name="Rectangle 3"/>
          <p:cNvSpPr>
            <a:spLocks noGrp="1" noChangeArrowheads="1"/>
          </p:cNvSpPr>
          <p:nvPr>
            <p:ph sz="quarter" idx="1"/>
          </p:nvPr>
        </p:nvSpPr>
        <p:spPr/>
        <p:txBody>
          <a:bodyPr/>
          <a:lstStyle/>
          <a:p>
            <a:pPr eaLnBrk="1" hangingPunct="1">
              <a:buFont typeface="Symbol" pitchFamily="18" charset="2"/>
              <a:buChar char=""/>
            </a:pPr>
            <a:r>
              <a:rPr lang="en-US" smtClean="0"/>
              <a:t>"all knowing,” a narrator tells the story and we get to know what everyone is thinking and feeling</a:t>
            </a:r>
          </a:p>
          <a:p>
            <a:pPr eaLnBrk="1" hangingPunct="1">
              <a:buFont typeface="Symbol" pitchFamily="18" charset="2"/>
              <a:buChar char=""/>
            </a:pPr>
            <a:r>
              <a:rPr lang="en-US" smtClean="0"/>
              <a:t>This narrator has a god-like vision of events &amp; characters.</a:t>
            </a:r>
          </a:p>
          <a:p>
            <a:pPr eaLnBrk="1" hangingPunct="1">
              <a:buFont typeface="Symbol" pitchFamily="18" charset="2"/>
              <a:buChar char=""/>
            </a:pPr>
            <a:endParaRPr lang="en-US" smtClean="0"/>
          </a:p>
          <a:p>
            <a:pPr eaLnBrk="1" hangingPunct="1"/>
            <a:endParaRPr lang="en-US" smtClean="0"/>
          </a:p>
        </p:txBody>
      </p:sp>
      <p:pic>
        <p:nvPicPr>
          <p:cNvPr id="46084" name="Picture 6" descr="http://intricateart.com/archives/2003peopleomniscientobservation.jpg"/>
          <p:cNvPicPr>
            <a:picLocks noChangeAspect="1" noChangeArrowheads="1"/>
          </p:cNvPicPr>
          <p:nvPr/>
        </p:nvPicPr>
        <p:blipFill>
          <a:blip r:embed="rId2" cstate="print"/>
          <a:srcRect/>
          <a:stretch>
            <a:fillRect/>
          </a:stretch>
        </p:blipFill>
        <p:spPr bwMode="auto">
          <a:xfrm>
            <a:off x="2000250" y="3214688"/>
            <a:ext cx="5286375"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CA" sz="3200" smtClean="0"/>
              <a:t>Third Person “Objective” or “Dramatic”</a:t>
            </a:r>
          </a:p>
        </p:txBody>
      </p:sp>
      <p:sp>
        <p:nvSpPr>
          <p:cNvPr id="47107" name="Rectangle 3"/>
          <p:cNvSpPr>
            <a:spLocks noGrp="1" noChangeArrowheads="1"/>
          </p:cNvSpPr>
          <p:nvPr>
            <p:ph sz="quarter" idx="1"/>
          </p:nvPr>
        </p:nvSpPr>
        <p:spPr/>
        <p:txBody>
          <a:bodyPr/>
          <a:lstStyle/>
          <a:p>
            <a:pPr eaLnBrk="1" hangingPunct="1"/>
            <a:r>
              <a:rPr lang="en-CA" smtClean="0"/>
              <a:t>The “objective” or “dramatic” point of view means that the narrator functions as a television cameraman.  The objective narrator tells the reader what he sees or hears but does not interpret the motives or feelings of the characters.</a:t>
            </a:r>
          </a:p>
        </p:txBody>
      </p:sp>
      <p:pic>
        <p:nvPicPr>
          <p:cNvPr id="47108" name="Picture 6" descr="http://i.cdn.turner.com/cnn/services/podcasting/images/news_update.jpg"/>
          <p:cNvPicPr>
            <a:picLocks noChangeAspect="1" noChangeArrowheads="1"/>
          </p:cNvPicPr>
          <p:nvPr/>
        </p:nvPicPr>
        <p:blipFill>
          <a:blip r:embed="rId2" cstate="print"/>
          <a:srcRect/>
          <a:stretch>
            <a:fillRect/>
          </a:stretch>
        </p:blipFill>
        <p:spPr bwMode="auto">
          <a:xfrm>
            <a:off x="857250" y="3429000"/>
            <a:ext cx="2857500" cy="2643188"/>
          </a:xfrm>
          <a:prstGeom prst="rect">
            <a:avLst/>
          </a:prstGeom>
          <a:noFill/>
          <a:ln w="9525">
            <a:noFill/>
            <a:miter lim="800000"/>
            <a:headEnd/>
            <a:tailEnd/>
          </a:ln>
        </p:spPr>
      </p:pic>
      <p:pic>
        <p:nvPicPr>
          <p:cNvPr id="47109" name="Picture 8" descr="http://www.exposuretv.com/camera%20man%20motion%20blur%20film%20strip.jpg"/>
          <p:cNvPicPr>
            <a:picLocks noChangeAspect="1" noChangeArrowheads="1"/>
          </p:cNvPicPr>
          <p:nvPr/>
        </p:nvPicPr>
        <p:blipFill>
          <a:blip r:embed="rId3" cstate="print"/>
          <a:srcRect/>
          <a:stretch>
            <a:fillRect/>
          </a:stretch>
        </p:blipFill>
        <p:spPr bwMode="auto">
          <a:xfrm>
            <a:off x="4071938" y="3286125"/>
            <a:ext cx="4357687" cy="297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370013" y="301625"/>
            <a:ext cx="7523162" cy="1143000"/>
          </a:xfrm>
        </p:spPr>
        <p:txBody>
          <a:bodyPr/>
          <a:lstStyle/>
          <a:p>
            <a:pPr eaLnBrk="1" hangingPunct="1"/>
            <a:r>
              <a:rPr lang="en-CA" sz="3200" smtClean="0"/>
              <a:t>Irony – the opposite of what is expected</a:t>
            </a:r>
          </a:p>
        </p:txBody>
      </p:sp>
      <p:sp>
        <p:nvSpPr>
          <p:cNvPr id="48131" name="Rectangle 3"/>
          <p:cNvSpPr>
            <a:spLocks noGrp="1" noChangeArrowheads="1"/>
          </p:cNvSpPr>
          <p:nvPr>
            <p:ph sz="quarter" idx="1"/>
          </p:nvPr>
        </p:nvSpPr>
        <p:spPr/>
        <p:txBody>
          <a:bodyPr/>
          <a:lstStyle/>
          <a:p>
            <a:pPr marL="552450" indent="-552450" eaLnBrk="1" hangingPunct="1">
              <a:lnSpc>
                <a:spcPct val="90000"/>
              </a:lnSpc>
              <a:buFont typeface="Wingdings" pitchFamily="2" charset="2"/>
              <a:buAutoNum type="arabicPeriod"/>
            </a:pPr>
            <a:r>
              <a:rPr lang="en-CA" sz="2100" u="sng" smtClean="0"/>
              <a:t>Verbal Irony</a:t>
            </a:r>
            <a:r>
              <a:rPr lang="en-CA" sz="2100" smtClean="0"/>
              <a:t> – occurs when what a character says contrasts what the character actually means.</a:t>
            </a:r>
          </a:p>
          <a:p>
            <a:pPr marL="552450" indent="-552450" eaLnBrk="1" hangingPunct="1">
              <a:lnSpc>
                <a:spcPct val="90000"/>
              </a:lnSpc>
              <a:buFont typeface="Wingdings" pitchFamily="2" charset="2"/>
              <a:buAutoNum type="arabicPeriod"/>
            </a:pPr>
            <a:r>
              <a:rPr lang="en-CA" sz="2100" u="sng" smtClean="0"/>
              <a:t>Dramatic Irony</a:t>
            </a:r>
            <a:r>
              <a:rPr lang="en-CA" sz="2100" smtClean="0"/>
              <a:t> – occurs when what a character says or believes contrasts with what the reader or other characters know to be true.  The reader knows more about the truth than the character does.</a:t>
            </a:r>
          </a:p>
          <a:p>
            <a:pPr marL="552450" indent="-552450" eaLnBrk="1" hangingPunct="1">
              <a:lnSpc>
                <a:spcPct val="90000"/>
              </a:lnSpc>
              <a:buFont typeface="Wingdings" pitchFamily="2" charset="2"/>
              <a:buAutoNum type="arabicPeriod"/>
            </a:pPr>
            <a:r>
              <a:rPr lang="en-CA" sz="2100" u="sng" smtClean="0"/>
              <a:t>Situational Irony</a:t>
            </a:r>
            <a:r>
              <a:rPr lang="en-CA" sz="2100" smtClean="0"/>
              <a:t> – (or irony of situation) occurs when what finally takes place is different from what was expected or seemed appropriate.</a:t>
            </a:r>
            <a:endParaRPr lang="en-CA" sz="2100" u="sng" smtClean="0"/>
          </a:p>
        </p:txBody>
      </p:sp>
      <p:pic>
        <p:nvPicPr>
          <p:cNvPr id="48132" name="Picture 5" descr="http://img.tfd.com/wn/4C/65D4A-irony.gif"/>
          <p:cNvPicPr>
            <a:picLocks noChangeAspect="1" noChangeArrowheads="1"/>
          </p:cNvPicPr>
          <p:nvPr/>
        </p:nvPicPr>
        <p:blipFill>
          <a:blip r:embed="rId2" cstate="print"/>
          <a:srcRect/>
          <a:stretch>
            <a:fillRect/>
          </a:stretch>
        </p:blipFill>
        <p:spPr bwMode="auto">
          <a:xfrm>
            <a:off x="1500188" y="4000500"/>
            <a:ext cx="6286500"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images obtained from “</a:t>
            </a:r>
            <a:r>
              <a:rPr lang="en-US" dirty="0" err="1" smtClean="0"/>
              <a:t>google</a:t>
            </a:r>
            <a:r>
              <a:rPr lang="en-US" dirty="0" smtClean="0"/>
              <a:t> images” via public domain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CA" smtClean="0"/>
              <a:t>Two Types of Fiction</a:t>
            </a:r>
          </a:p>
        </p:txBody>
      </p:sp>
      <p:sp>
        <p:nvSpPr>
          <p:cNvPr id="9219" name="Rectangle 3"/>
          <p:cNvSpPr>
            <a:spLocks noGrp="1" noChangeArrowheads="1"/>
          </p:cNvSpPr>
          <p:nvPr>
            <p:ph sz="quarter" idx="1"/>
          </p:nvPr>
        </p:nvSpPr>
        <p:spPr>
          <a:xfrm>
            <a:off x="285750" y="1447800"/>
            <a:ext cx="8572500" cy="4572000"/>
          </a:xfrm>
        </p:spPr>
        <p:txBody>
          <a:bodyPr/>
          <a:lstStyle/>
          <a:p>
            <a:pPr eaLnBrk="1" hangingPunct="1">
              <a:lnSpc>
                <a:spcPct val="90000"/>
              </a:lnSpc>
            </a:pPr>
            <a:r>
              <a:rPr lang="en-CA" b="1" smtClean="0"/>
              <a:t>Interpretive Fiction</a:t>
            </a:r>
            <a:r>
              <a:rPr lang="en-CA" smtClean="0"/>
              <a:t>:  fiction intended both to entertain and to offer some insight into humanity or society</a:t>
            </a:r>
          </a:p>
          <a:p>
            <a:pPr lvl="1" eaLnBrk="1" hangingPunct="1">
              <a:lnSpc>
                <a:spcPct val="90000"/>
              </a:lnSpc>
            </a:pPr>
            <a:r>
              <a:rPr lang="en-CA" smtClean="0"/>
              <a:t>takes readers deeper into the real world and its troubles</a:t>
            </a:r>
          </a:p>
          <a:p>
            <a:pPr lvl="1" eaLnBrk="1" hangingPunct="1">
              <a:lnSpc>
                <a:spcPct val="90000"/>
              </a:lnSpc>
            </a:pPr>
            <a:r>
              <a:rPr lang="en-CA" smtClean="0"/>
              <a:t>is meant to give readers pleasure and an increased understanding of life</a:t>
            </a:r>
          </a:p>
          <a:p>
            <a:pPr lvl="1" eaLnBrk="1" hangingPunct="1">
              <a:lnSpc>
                <a:spcPct val="90000"/>
              </a:lnSpc>
            </a:pPr>
            <a:r>
              <a:rPr lang="en-CA" smtClean="0"/>
              <a:t>tries to clear up illusions and depict reality honestly</a:t>
            </a:r>
          </a:p>
        </p:txBody>
      </p:sp>
      <p:pic>
        <p:nvPicPr>
          <p:cNvPr id="9220" name="Picture 5" descr="http://rippleeffects.files.wordpress.com/2008/09/stranger_than_fiction.jpg"/>
          <p:cNvPicPr>
            <a:picLocks noChangeAspect="1" noChangeArrowheads="1"/>
          </p:cNvPicPr>
          <p:nvPr/>
        </p:nvPicPr>
        <p:blipFill>
          <a:blip r:embed="rId2" cstate="print"/>
          <a:srcRect/>
          <a:stretch>
            <a:fillRect/>
          </a:stretch>
        </p:blipFill>
        <p:spPr bwMode="auto">
          <a:xfrm>
            <a:off x="928688" y="3571875"/>
            <a:ext cx="71437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CA" smtClean="0"/>
              <a:t>Short Story Theory</a:t>
            </a:r>
          </a:p>
        </p:txBody>
      </p:sp>
      <p:sp>
        <p:nvSpPr>
          <p:cNvPr id="10243" name="Content Placeholder 2"/>
          <p:cNvSpPr>
            <a:spLocks noGrp="1"/>
          </p:cNvSpPr>
          <p:nvPr>
            <p:ph sz="quarter" idx="1"/>
          </p:nvPr>
        </p:nvSpPr>
        <p:spPr/>
        <p:txBody>
          <a:bodyPr/>
          <a:lstStyle/>
          <a:p>
            <a:r>
              <a:rPr lang="en-CA" smtClean="0"/>
              <a:t>Short stories did not appear as distinct units until the 1800s.  </a:t>
            </a:r>
          </a:p>
          <a:p>
            <a:r>
              <a:rPr lang="en-CA" smtClean="0"/>
              <a:t>It developed first in the United States.</a:t>
            </a:r>
          </a:p>
          <a:p>
            <a:pPr>
              <a:buFont typeface="Wingdings 2" pitchFamily="18" charset="2"/>
              <a:buNone/>
            </a:pPr>
            <a:endParaRPr lang="en-CA" smtClean="0"/>
          </a:p>
        </p:txBody>
      </p:sp>
      <p:pic>
        <p:nvPicPr>
          <p:cNvPr id="10244" name="Picture 5" descr="http://hrsbstaff.ednet.ns.ca/ltemplin/images/shortstories.jpg"/>
          <p:cNvPicPr>
            <a:picLocks noChangeAspect="1" noChangeArrowheads="1"/>
          </p:cNvPicPr>
          <p:nvPr/>
        </p:nvPicPr>
        <p:blipFill>
          <a:blip r:embed="rId2" cstate="print"/>
          <a:srcRect/>
          <a:stretch>
            <a:fillRect/>
          </a:stretch>
        </p:blipFill>
        <p:spPr bwMode="auto">
          <a:xfrm>
            <a:off x="1285875" y="2571750"/>
            <a:ext cx="6715125" cy="39338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28625" y="274638"/>
            <a:ext cx="8429625" cy="1143000"/>
          </a:xfrm>
        </p:spPr>
        <p:txBody>
          <a:bodyPr/>
          <a:lstStyle/>
          <a:p>
            <a:r>
              <a:rPr lang="en-CA" sz="3400" smtClean="0"/>
              <a:t>Characteristics of Short Stories - 19</a:t>
            </a:r>
            <a:r>
              <a:rPr lang="en-CA" sz="3400" baseline="30000" smtClean="0"/>
              <a:t>th</a:t>
            </a:r>
            <a:r>
              <a:rPr lang="en-CA" sz="3400" smtClean="0"/>
              <a:t> Century</a:t>
            </a:r>
          </a:p>
        </p:txBody>
      </p:sp>
      <p:sp>
        <p:nvSpPr>
          <p:cNvPr id="11267" name="Content Placeholder 2"/>
          <p:cNvSpPr>
            <a:spLocks noGrp="1"/>
          </p:cNvSpPr>
          <p:nvPr>
            <p:ph sz="quarter" idx="1"/>
          </p:nvPr>
        </p:nvSpPr>
        <p:spPr/>
        <p:txBody>
          <a:bodyPr/>
          <a:lstStyle/>
          <a:p>
            <a:pPr>
              <a:lnSpc>
                <a:spcPct val="90000"/>
              </a:lnSpc>
            </a:pPr>
            <a:r>
              <a:rPr lang="en-CA" sz="2800" smtClean="0"/>
              <a:t>the stories emphasize plot</a:t>
            </a:r>
          </a:p>
          <a:p>
            <a:pPr>
              <a:lnSpc>
                <a:spcPct val="90000"/>
              </a:lnSpc>
            </a:pPr>
            <a:r>
              <a:rPr lang="en-CA" sz="2800" smtClean="0"/>
              <a:t>the story action moves quickly</a:t>
            </a:r>
          </a:p>
          <a:p>
            <a:pPr>
              <a:lnSpc>
                <a:spcPct val="90000"/>
              </a:lnSpc>
            </a:pPr>
            <a:r>
              <a:rPr lang="en-CA" sz="2800" smtClean="0"/>
              <a:t>the plot of the story emphasizes the surprise ending</a:t>
            </a:r>
          </a:p>
          <a:p>
            <a:pPr>
              <a:lnSpc>
                <a:spcPct val="90000"/>
              </a:lnSpc>
            </a:pPr>
            <a:r>
              <a:rPr lang="en-CA" sz="2800" smtClean="0"/>
              <a:t>the stories feature a definite beginning, complication, climax, and resolution</a:t>
            </a:r>
          </a:p>
          <a:p>
            <a:pPr>
              <a:lnSpc>
                <a:spcPct val="90000"/>
              </a:lnSpc>
            </a:pPr>
            <a:r>
              <a:rPr lang="en-CA" sz="2800" smtClean="0"/>
              <a:t>the climax of the story often comes near the end of the tale and it is often unexpected</a:t>
            </a:r>
          </a:p>
          <a:p>
            <a:pPr>
              <a:lnSpc>
                <a:spcPct val="90000"/>
              </a:lnSpc>
            </a:pPr>
            <a:r>
              <a:rPr lang="en-CA" sz="2800" smtClean="0"/>
              <a:t>formal style is used</a:t>
            </a:r>
          </a:p>
          <a:p>
            <a:endParaRPr lang="en-CA" smtClean="0"/>
          </a:p>
        </p:txBody>
      </p:sp>
      <p:pic>
        <p:nvPicPr>
          <p:cNvPr id="11268" name="Picture 5" descr="http://www.motoringpicturelibrary.com/docs/hi-mpl340000067c.jpg"/>
          <p:cNvPicPr>
            <a:picLocks noChangeAspect="1" noChangeArrowheads="1"/>
          </p:cNvPicPr>
          <p:nvPr/>
        </p:nvPicPr>
        <p:blipFill>
          <a:blip r:embed="rId2" cstate="print"/>
          <a:srcRect/>
          <a:stretch>
            <a:fillRect/>
          </a:stretch>
        </p:blipFill>
        <p:spPr bwMode="auto">
          <a:xfrm>
            <a:off x="4071938" y="4572000"/>
            <a:ext cx="4700587" cy="21145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4313" y="214313"/>
            <a:ext cx="8643937" cy="774700"/>
          </a:xfrm>
        </p:spPr>
        <p:txBody>
          <a:bodyPr/>
          <a:lstStyle/>
          <a:p>
            <a:r>
              <a:rPr lang="en-CA" sz="3400" smtClean="0"/>
              <a:t>Characteristics of Short Stories - 20</a:t>
            </a:r>
            <a:r>
              <a:rPr lang="en-CA" sz="3400" baseline="30000" smtClean="0"/>
              <a:t>th</a:t>
            </a:r>
            <a:r>
              <a:rPr lang="en-CA" sz="3400" smtClean="0"/>
              <a:t> Century</a:t>
            </a:r>
          </a:p>
        </p:txBody>
      </p:sp>
      <p:sp>
        <p:nvSpPr>
          <p:cNvPr id="12291" name="Content Placeholder 2"/>
          <p:cNvSpPr>
            <a:spLocks noGrp="1"/>
          </p:cNvSpPr>
          <p:nvPr>
            <p:ph sz="quarter" idx="1"/>
          </p:nvPr>
        </p:nvSpPr>
        <p:spPr>
          <a:xfrm>
            <a:off x="214313" y="928688"/>
            <a:ext cx="8715375" cy="4572000"/>
          </a:xfrm>
        </p:spPr>
        <p:txBody>
          <a:bodyPr/>
          <a:lstStyle/>
          <a:p>
            <a:pPr>
              <a:lnSpc>
                <a:spcPct val="90000"/>
              </a:lnSpc>
            </a:pPr>
            <a:r>
              <a:rPr lang="en-CA" sz="2800" smtClean="0"/>
              <a:t>the emphasis of the story moves away from plot to character, theme, and setting</a:t>
            </a:r>
          </a:p>
          <a:p>
            <a:pPr>
              <a:lnSpc>
                <a:spcPct val="90000"/>
              </a:lnSpc>
            </a:pPr>
            <a:r>
              <a:rPr lang="en-CA" sz="2800" smtClean="0"/>
              <a:t>the story action is slower paced</a:t>
            </a:r>
          </a:p>
          <a:p>
            <a:pPr>
              <a:lnSpc>
                <a:spcPct val="90000"/>
              </a:lnSpc>
            </a:pPr>
            <a:r>
              <a:rPr lang="en-CA" sz="2800" smtClean="0"/>
              <a:t>the stories are not as structured; the stories often begin in the middle or at the end; often the conclusion is left to the reader to determine</a:t>
            </a:r>
          </a:p>
          <a:p>
            <a:pPr>
              <a:lnSpc>
                <a:spcPct val="90000"/>
              </a:lnSpc>
            </a:pPr>
            <a:r>
              <a:rPr lang="en-CA" sz="2800" smtClean="0"/>
              <a:t>the stories emphasize realism in the setting, characterization, and plot</a:t>
            </a:r>
          </a:p>
          <a:p>
            <a:pPr>
              <a:lnSpc>
                <a:spcPct val="90000"/>
              </a:lnSpc>
            </a:pPr>
            <a:r>
              <a:rPr lang="en-CA" sz="2800" smtClean="0"/>
              <a:t>there is much experimentation with style</a:t>
            </a:r>
          </a:p>
          <a:p>
            <a:pPr>
              <a:lnSpc>
                <a:spcPct val="90000"/>
              </a:lnSpc>
            </a:pPr>
            <a:r>
              <a:rPr lang="en-CA" sz="2800" smtClean="0"/>
              <a:t>the formal style found in the 19</a:t>
            </a:r>
            <a:r>
              <a:rPr lang="en-CA" sz="2800" baseline="30000" smtClean="0"/>
              <a:t>th</a:t>
            </a:r>
            <a:r>
              <a:rPr lang="en-CA" sz="2800" smtClean="0"/>
              <a:t> century gives way to a colloquial style</a:t>
            </a:r>
          </a:p>
          <a:p>
            <a:pPr>
              <a:buFont typeface="Wingdings 2" pitchFamily="18" charset="2"/>
              <a:buNone/>
            </a:pPr>
            <a:endParaRPr lang="en-CA" smtClean="0"/>
          </a:p>
        </p:txBody>
      </p:sp>
      <p:pic>
        <p:nvPicPr>
          <p:cNvPr id="12292" name="Picture 5" descr="http://www.solarnavigator.net/films_movies_actors/film_images/20th_century_fox_television_TCFT.jpg"/>
          <p:cNvPicPr>
            <a:picLocks noChangeAspect="1" noChangeArrowheads="1"/>
          </p:cNvPicPr>
          <p:nvPr/>
        </p:nvPicPr>
        <p:blipFill>
          <a:blip r:embed="rId2" cstate="print"/>
          <a:srcRect/>
          <a:stretch>
            <a:fillRect/>
          </a:stretch>
        </p:blipFill>
        <p:spPr bwMode="auto">
          <a:xfrm>
            <a:off x="928688" y="5643563"/>
            <a:ext cx="7620000" cy="10334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p:nvPr>
        </p:nvSpPr>
        <p:spPr/>
        <p:txBody>
          <a:bodyPr/>
          <a:lstStyle/>
          <a:p>
            <a:pPr eaLnBrk="1" hangingPunct="1"/>
            <a:r>
              <a:rPr lang="en-CA" smtClean="0"/>
              <a:t>Five Elements of Fiction</a:t>
            </a:r>
          </a:p>
        </p:txBody>
      </p:sp>
      <p:sp>
        <p:nvSpPr>
          <p:cNvPr id="13315" name="Rectangle 2"/>
          <p:cNvSpPr>
            <a:spLocks noGrp="1" noChangeArrowheads="1"/>
          </p:cNvSpPr>
          <p:nvPr>
            <p:ph sz="quarter" idx="1"/>
          </p:nvPr>
        </p:nvSpPr>
        <p:spPr>
          <a:xfrm>
            <a:off x="900113" y="1773238"/>
            <a:ext cx="5976937" cy="1008062"/>
          </a:xfrm>
        </p:spPr>
        <p:txBody>
          <a:bodyPr/>
          <a:lstStyle/>
          <a:p>
            <a:pPr marL="552450" indent="-552450" eaLnBrk="1" hangingPunct="1">
              <a:lnSpc>
                <a:spcPct val="90000"/>
              </a:lnSpc>
              <a:buFont typeface="Wingdings" pitchFamily="2" charset="2"/>
              <a:buAutoNum type="arabicPeriod"/>
            </a:pPr>
            <a:r>
              <a:rPr lang="en-US" sz="5400" smtClean="0"/>
              <a:t>Character</a:t>
            </a:r>
          </a:p>
        </p:txBody>
      </p:sp>
      <p:pic>
        <p:nvPicPr>
          <p:cNvPr id="13316" name="Picture 3" descr="couple_clipart_date"/>
          <p:cNvPicPr>
            <a:picLocks noChangeAspect="1" noChangeArrowheads="1"/>
          </p:cNvPicPr>
          <p:nvPr/>
        </p:nvPicPr>
        <p:blipFill>
          <a:blip r:embed="rId2" cstate="print"/>
          <a:srcRect/>
          <a:stretch>
            <a:fillRect/>
          </a:stretch>
        </p:blipFill>
        <p:spPr bwMode="auto">
          <a:xfrm>
            <a:off x="179388" y="3071813"/>
            <a:ext cx="1409700" cy="3143250"/>
          </a:xfrm>
          <a:prstGeom prst="rect">
            <a:avLst/>
          </a:prstGeom>
          <a:noFill/>
          <a:ln w="9525">
            <a:noFill/>
            <a:miter lim="800000"/>
            <a:headEnd/>
            <a:tailEnd/>
          </a:ln>
        </p:spPr>
      </p:pic>
      <p:pic>
        <p:nvPicPr>
          <p:cNvPr id="13317" name="Picture 4" descr="people_clipart_arab"/>
          <p:cNvPicPr>
            <a:picLocks noChangeAspect="1" noChangeArrowheads="1"/>
          </p:cNvPicPr>
          <p:nvPr/>
        </p:nvPicPr>
        <p:blipFill>
          <a:blip r:embed="rId3" cstate="print"/>
          <a:srcRect/>
          <a:stretch>
            <a:fillRect/>
          </a:stretch>
        </p:blipFill>
        <p:spPr bwMode="auto">
          <a:xfrm>
            <a:off x="1692275" y="3068638"/>
            <a:ext cx="1333500" cy="3003550"/>
          </a:xfrm>
          <a:prstGeom prst="rect">
            <a:avLst/>
          </a:prstGeom>
          <a:noFill/>
          <a:ln w="9525">
            <a:noFill/>
            <a:miter lim="800000"/>
            <a:headEnd/>
            <a:tailEnd/>
          </a:ln>
        </p:spPr>
      </p:pic>
      <p:pic>
        <p:nvPicPr>
          <p:cNvPr id="13318" name="Picture 5" descr="people05j"/>
          <p:cNvPicPr>
            <a:picLocks noChangeAspect="1" noChangeArrowheads="1"/>
          </p:cNvPicPr>
          <p:nvPr/>
        </p:nvPicPr>
        <p:blipFill>
          <a:blip r:embed="rId4" cstate="print"/>
          <a:srcRect/>
          <a:stretch>
            <a:fillRect/>
          </a:stretch>
        </p:blipFill>
        <p:spPr bwMode="auto">
          <a:xfrm>
            <a:off x="3132138" y="3284538"/>
            <a:ext cx="1063625" cy="2787650"/>
          </a:xfrm>
          <a:prstGeom prst="rect">
            <a:avLst/>
          </a:prstGeom>
          <a:noFill/>
          <a:ln w="9525">
            <a:noFill/>
            <a:miter lim="800000"/>
            <a:headEnd/>
            <a:tailEnd/>
          </a:ln>
        </p:spPr>
      </p:pic>
      <p:pic>
        <p:nvPicPr>
          <p:cNvPr id="13319" name="Picture 6" descr="pplp09a"/>
          <p:cNvPicPr>
            <a:picLocks noChangeAspect="1" noChangeArrowheads="1"/>
          </p:cNvPicPr>
          <p:nvPr/>
        </p:nvPicPr>
        <p:blipFill>
          <a:blip r:embed="rId5" cstate="print"/>
          <a:srcRect/>
          <a:stretch>
            <a:fillRect/>
          </a:stretch>
        </p:blipFill>
        <p:spPr bwMode="auto">
          <a:xfrm>
            <a:off x="4284663" y="3286125"/>
            <a:ext cx="4572000" cy="278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801</TotalTime>
  <Words>1577</Words>
  <Application>Microsoft Office PowerPoint</Application>
  <PresentationFormat>On-screen Show (4:3)</PresentationFormat>
  <Paragraphs>131</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Equity</vt:lpstr>
      <vt:lpstr>Short Story Terms  &amp;  Elements of Fiction</vt:lpstr>
      <vt:lpstr>Slide 2</vt:lpstr>
      <vt:lpstr>The Short Story  </vt:lpstr>
      <vt:lpstr>Two Types of Fiction</vt:lpstr>
      <vt:lpstr>Two Types of Fiction</vt:lpstr>
      <vt:lpstr>Short Story Theory</vt:lpstr>
      <vt:lpstr>Characteristics of Short Stories - 19th Century</vt:lpstr>
      <vt:lpstr>Characteristics of Short Stories - 20th Century</vt:lpstr>
      <vt:lpstr>Five Elements of Fiction</vt:lpstr>
      <vt:lpstr>Protagonist</vt:lpstr>
      <vt:lpstr>Antagonist</vt:lpstr>
      <vt:lpstr>Round Character</vt:lpstr>
      <vt:lpstr>Flat Character</vt:lpstr>
      <vt:lpstr>Static Character</vt:lpstr>
      <vt:lpstr>Dynamic or Developing Character</vt:lpstr>
      <vt:lpstr>Stock or Stereotype Character</vt:lpstr>
      <vt:lpstr>Character Foil</vt:lpstr>
      <vt:lpstr>Characterization</vt:lpstr>
      <vt:lpstr>Characterization</vt:lpstr>
      <vt:lpstr>Elements of Fiction</vt:lpstr>
      <vt:lpstr>Plot</vt:lpstr>
      <vt:lpstr>Exposition or Antecedent Action</vt:lpstr>
      <vt:lpstr>Initial Incident</vt:lpstr>
      <vt:lpstr>Rising Action</vt:lpstr>
      <vt:lpstr>Climax</vt:lpstr>
      <vt:lpstr>Falling Action</vt:lpstr>
      <vt:lpstr>Dénouement</vt:lpstr>
      <vt:lpstr>Indeterminate Ending</vt:lpstr>
      <vt:lpstr>Elements of Fiction</vt:lpstr>
      <vt:lpstr>Setting</vt:lpstr>
      <vt:lpstr>Setting</vt:lpstr>
      <vt:lpstr>Elements of Fiction</vt:lpstr>
      <vt:lpstr>Theme</vt:lpstr>
      <vt:lpstr>Theme includes...</vt:lpstr>
      <vt:lpstr>Theme – Implied</vt:lpstr>
      <vt:lpstr>Theme – or it is expressed</vt:lpstr>
      <vt:lpstr>Elements of Fiction</vt:lpstr>
      <vt:lpstr>Point of View</vt:lpstr>
      <vt:lpstr>First Person</vt:lpstr>
      <vt:lpstr>Third Person Limited Omniscient</vt:lpstr>
      <vt:lpstr>Third Person Omniscient</vt:lpstr>
      <vt:lpstr>Third Person “Objective” or “Dramatic”</vt:lpstr>
      <vt:lpstr>Irony – the opposite of what is expected</vt:lpstr>
      <vt:lpstr>Slide 44</vt:lpstr>
    </vt:vector>
  </TitlesOfParts>
  <Company>Lethbridge School District 51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Story Terms &amp; Elements</dc:title>
  <dc:creator>avelarri</dc:creator>
  <cp:lastModifiedBy>Michelle</cp:lastModifiedBy>
  <cp:revision>51</cp:revision>
  <dcterms:created xsi:type="dcterms:W3CDTF">2012-09-18T00:49:03Z</dcterms:created>
  <dcterms:modified xsi:type="dcterms:W3CDTF">2013-02-25T03:45:37Z</dcterms:modified>
</cp:coreProperties>
</file>