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05258-19E3-408B-94A0-3F45D2DB3CBD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E056-04EF-4147-BEEF-4FAD339E3B3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Captain America – The Hero – Superhero, expert</a:t>
            </a:r>
            <a:r>
              <a:rPr lang="en-CA" baseline="0" dirty="0" smtClean="0"/>
              <a:t> mastery in a way that improves the world, be strong and competent as possible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Motif</a:t>
            </a:r>
            <a:r>
              <a:rPr lang="en-CA" smtClean="0"/>
              <a:t>: reoccurring </a:t>
            </a:r>
            <a:r>
              <a:rPr lang="en-CA" dirty="0" smtClean="0"/>
              <a:t>subject or</a:t>
            </a:r>
            <a:r>
              <a:rPr lang="en-CA" baseline="0" dirty="0" smtClean="0"/>
              <a:t> theme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Gandalf:</a:t>
            </a:r>
            <a:r>
              <a:rPr lang="en-CA" baseline="0" dirty="0" smtClean="0"/>
              <a:t> The Magician – I can make thins happen – develop a vision and live by it – a visionary, catalyst, charismatic leader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Young</a:t>
            </a:r>
            <a:r>
              <a:rPr lang="en-CA" baseline="0" dirty="0" smtClean="0"/>
              <a:t> person from the Provinces – hero is taken away as an infant and raised by strangers.  He later returns home as a stranger and able to recognize new problems and new solutions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initiates – young hero,</a:t>
            </a:r>
            <a:r>
              <a:rPr lang="en-CA" baseline="0" dirty="0" smtClean="0"/>
              <a:t> prior to quest, must endure some training and ritual.  They are usually innocent at this stage.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Hero – young person from the provinces  &amp; Loyal retainer: noble sidekicks to the hero.  Their duty is to protect the hero.  Often the retainer reflect</a:t>
            </a:r>
            <a:r>
              <a:rPr lang="en-CA" baseline="0" dirty="0" smtClean="0"/>
              <a:t> the hero’s nobility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Devil figure – represents evil incarnate – may offer worldly goods, fame, or knowledge to the protagonist in exchange for possession of the soul or integrity.  This figure’s main aim is to oppose</a:t>
            </a:r>
            <a:r>
              <a:rPr lang="en-CA" baseline="0" dirty="0" smtClean="0"/>
              <a:t> the hero in his quest.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Water: water necessary to life and growth – birth or </a:t>
            </a:r>
            <a:r>
              <a:rPr lang="en-CA" dirty="0" err="1" smtClean="0"/>
              <a:t>tebirth</a:t>
            </a:r>
            <a:r>
              <a:rPr lang="en-CA" dirty="0" smtClean="0"/>
              <a:t>, baptism, appearance of </a:t>
            </a:r>
            <a:r>
              <a:rPr lang="en-CA" dirty="0" err="1" smtClean="0"/>
              <a:t>reain</a:t>
            </a:r>
            <a:r>
              <a:rPr lang="en-CA" dirty="0" smtClean="0"/>
              <a:t> can suggest a character’s spiritual rebirth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Mentor: teacher to initiates.  Role model/father figure.  Teach by example the skills necessary to survive the journey and quest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Damsel in distress – a vulnerable woman who must be rescued by the hero.  She also may be used as a trap, by an evil figure, to ensnare the hero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E056-04EF-4147-BEEF-4FAD339E3B3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788DB8-D116-4AFA-B962-E6324AB0D398}" type="datetimeFigureOut">
              <a:rPr lang="en-CA" smtClean="0"/>
              <a:pPr/>
              <a:t>01/09/2013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BEF7B8-BD0D-4F97-B75C-9BA66132893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lcraft.co/essays/the_12common_archetyp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Placeholder 6" descr="captain america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8990" b="8990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Archetype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This word derived from the Greek word </a:t>
            </a:r>
            <a:r>
              <a:rPr lang="en-CA" i="1" dirty="0" err="1" smtClean="0"/>
              <a:t>archein</a:t>
            </a:r>
            <a:r>
              <a:rPr lang="en-CA" dirty="0" smtClean="0"/>
              <a:t> which means original or old; and </a:t>
            </a:r>
            <a:r>
              <a:rPr lang="en-CA" i="1" dirty="0" smtClean="0"/>
              <a:t>typos, </a:t>
            </a:r>
            <a:r>
              <a:rPr lang="en-CA" dirty="0" smtClean="0"/>
              <a:t>which means “pattern, model or type.”  Therefore archetype means an “</a:t>
            </a:r>
            <a:r>
              <a:rPr lang="en-CA" dirty="0" err="1" smtClean="0"/>
              <a:t>orginal</a:t>
            </a:r>
            <a:r>
              <a:rPr lang="en-CA" dirty="0" smtClean="0"/>
              <a:t> pattern” of which all other similar persons, objects, or concepts are derived, copied, modeled or emulated.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Carl Gustav Jung (1875 – 1961)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CA" dirty="0" smtClean="0"/>
              <a:t>Proposed and developed the concept of archetypes</a:t>
            </a:r>
          </a:p>
          <a:p>
            <a:pPr>
              <a:buFontTx/>
              <a:buChar char="-"/>
            </a:pPr>
            <a:r>
              <a:rPr lang="en-CA" dirty="0" smtClean="0"/>
              <a:t>- he believed  that universal, mythic characters- archetypes – reside with in the collective unconscious of people all over the world</a:t>
            </a:r>
          </a:p>
          <a:p>
            <a:pPr>
              <a:buFontTx/>
              <a:buChar char="-"/>
            </a:pPr>
            <a:r>
              <a:rPr lang="en-CA" dirty="0" smtClean="0"/>
              <a:t>-</a:t>
            </a:r>
            <a:r>
              <a:rPr lang="en-CA" b="1" dirty="0" smtClean="0"/>
              <a:t>Archetypes represent fundamental human motif of our experience as we evolved; consequentially, they evoke deep emotions.</a:t>
            </a:r>
            <a:endParaRPr lang="en-CA" dirty="0"/>
          </a:p>
        </p:txBody>
      </p:sp>
      <p:pic>
        <p:nvPicPr>
          <p:cNvPr id="7" name="Content Placeholder 6" descr="carljung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772817"/>
            <a:ext cx="3456384" cy="32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Resources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www.soulcraft.co/essays/the_12common_archetypes.html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Common Archetypes and Symbols in Literature – AP </a:t>
            </a:r>
            <a:r>
              <a:rPr lang="en-CA" smtClean="0"/>
              <a:t>Lang Gonzo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gandalf-mentor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8748463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harrypstter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8839" b="28839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katniss-initiate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2283" b="12283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samandfrodo-loyalretainer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1649" b="11649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ursula-villian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2283" b="12283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waterarchetype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2283" b="12283"/>
          <a:stretch>
            <a:fillRect/>
          </a:stretch>
        </p:blipFill>
        <p:spPr>
          <a:xfrm>
            <a:off x="365760" y="0"/>
            <a:ext cx="877824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yodaandluke-student-teacher.pn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4083" b="14083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Placeholder 4" descr="tangled-damsel-in-distres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9880" b="9880"/>
          <a:stretch>
            <a:fillRect/>
          </a:stretch>
        </p:blipFill>
        <p:spPr>
          <a:xfrm>
            <a:off x="368032" y="0"/>
            <a:ext cx="8778240" cy="68539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323</TotalTime>
  <Words>403</Words>
  <Application>Microsoft Office PowerPoint</Application>
  <PresentationFormat>On-screen Show (4:3)</PresentationFormat>
  <Paragraphs>29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Archetype</vt:lpstr>
      <vt:lpstr>Carl Gustav Jung (1875 – 1961)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</dc:creator>
  <cp:lastModifiedBy>Michelle</cp:lastModifiedBy>
  <cp:revision>26</cp:revision>
  <dcterms:created xsi:type="dcterms:W3CDTF">2013-08-21T17:54:13Z</dcterms:created>
  <dcterms:modified xsi:type="dcterms:W3CDTF">2013-09-01T23:13:37Z</dcterms:modified>
</cp:coreProperties>
</file>