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6" r:id="rId22"/>
    <p:sldId id="298" r:id="rId23"/>
    <p:sldId id="294" r:id="rId24"/>
    <p:sldId id="300" r:id="rId25"/>
    <p:sldId id="302" r:id="rId26"/>
    <p:sldId id="304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583E-68A3-464F-99CF-D8D832853B5F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59C-2391-415D-B482-BB86CC1EA3E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Gandalf:</a:t>
            </a:r>
            <a:r>
              <a:rPr lang="en-CA" baseline="0" dirty="0" smtClean="0"/>
              <a:t> The Magician – I can make thins happen – develop a vision and live by it – a visionary, catalyst, charismatic leader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Young</a:t>
            </a:r>
            <a:r>
              <a:rPr lang="en-CA" baseline="0" dirty="0" smtClean="0"/>
              <a:t> person from the Provinces – hero is taken away as an infant and raised by strangers.  He later returns home as a stranger and able to recognize new problems and new solutions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initiates – young hero,</a:t>
            </a:r>
            <a:r>
              <a:rPr lang="en-CA" baseline="0" dirty="0" smtClean="0"/>
              <a:t> prior to quest, must endure some training and ritual.  They are usually innocent at this stage.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Hero – young person from the provinces  &amp; Loyal retainer: noble sidekicks to the hero.  Their duty is to protect the hero.  Often the retainer reflect</a:t>
            </a:r>
            <a:r>
              <a:rPr lang="en-CA" baseline="0" dirty="0" smtClean="0"/>
              <a:t> the hero’s nobility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Devil figure – represents evil incarnate – may offer worldly goods, fame, or knowledge to the protagonist in exchange for possession of the soul or integrity.  This figure’s main aim is to oppose</a:t>
            </a:r>
            <a:r>
              <a:rPr lang="en-CA" baseline="0" dirty="0" smtClean="0"/>
              <a:t> the hero in his quest.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Water: water necessary to life and growth – birth or </a:t>
            </a:r>
            <a:r>
              <a:rPr lang="en-CA" dirty="0" err="1" smtClean="0"/>
              <a:t>tebirth</a:t>
            </a:r>
            <a:r>
              <a:rPr lang="en-CA" dirty="0" smtClean="0"/>
              <a:t>, baptism, appearance of </a:t>
            </a:r>
            <a:r>
              <a:rPr lang="en-CA" dirty="0" err="1" smtClean="0"/>
              <a:t>reain</a:t>
            </a:r>
            <a:r>
              <a:rPr lang="en-CA" dirty="0" smtClean="0"/>
              <a:t> can suggest a character’s spiritual rebirth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Mentor: teacher to initiates.  Role model/father figure.  Teach by example the skills necessary to survive the journey and quest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Motif</a:t>
            </a:r>
            <a:r>
              <a:rPr lang="en-CA" smtClean="0"/>
              <a:t>: reoccurring </a:t>
            </a:r>
            <a:r>
              <a:rPr lang="en-CA" dirty="0" smtClean="0"/>
              <a:t>subject or</a:t>
            </a:r>
            <a:r>
              <a:rPr lang="en-CA" baseline="0" dirty="0" smtClean="0"/>
              <a:t> theme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E056-04EF-4147-BEEF-4FAD339E3B36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7351E2-DEF2-4DA3-B681-E0BD5C0432AE}" type="datetimeFigureOut">
              <a:rPr lang="en-CA" smtClean="0"/>
              <a:t>24/09/2013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12489A-58A6-410F-8E9B-0E7B3E608748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Archetype Unit 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All you need to know and more!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yodaandluke-student-teacher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083" b="14083"/>
          <a:stretch>
            <a:fillRect/>
          </a:stretch>
        </p:blipFill>
        <p:spPr>
          <a:xfrm>
            <a:off x="368032" y="0"/>
            <a:ext cx="8778240" cy="6853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Archetype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This word derived from the Greek word </a:t>
            </a:r>
            <a:r>
              <a:rPr lang="en-CA" i="1" dirty="0" err="1" smtClean="0"/>
              <a:t>archein</a:t>
            </a:r>
            <a:r>
              <a:rPr lang="en-CA" dirty="0" smtClean="0"/>
              <a:t> which means original or old; and </a:t>
            </a:r>
            <a:r>
              <a:rPr lang="en-CA" i="1" dirty="0" smtClean="0"/>
              <a:t>typos, </a:t>
            </a:r>
            <a:r>
              <a:rPr lang="en-CA" dirty="0" smtClean="0"/>
              <a:t>which means “pattern, model or type.”  Therefore archetype means an “</a:t>
            </a:r>
            <a:r>
              <a:rPr lang="en-CA" dirty="0" err="1" smtClean="0"/>
              <a:t>orginal</a:t>
            </a:r>
            <a:r>
              <a:rPr lang="en-CA" dirty="0" smtClean="0"/>
              <a:t> pattern” of which all other similar persons, objects, or concepts are derived, copied, modeled or emulated.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Carl Gustav Jung (1875 – 1961)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Proposed and developed the concept of archetypes</a:t>
            </a:r>
          </a:p>
          <a:p>
            <a:pPr>
              <a:buFontTx/>
              <a:buChar char="-"/>
            </a:pPr>
            <a:r>
              <a:rPr lang="en-CA" dirty="0" smtClean="0"/>
              <a:t>- he believed  that universal, mythic characters- archetypes – reside with in the collective unconscious of people all over the world</a:t>
            </a:r>
          </a:p>
          <a:p>
            <a:pPr>
              <a:buFontTx/>
              <a:buChar char="-"/>
            </a:pPr>
            <a:r>
              <a:rPr lang="en-CA" dirty="0" smtClean="0"/>
              <a:t>-</a:t>
            </a:r>
            <a:r>
              <a:rPr lang="en-CA" b="1" dirty="0" smtClean="0"/>
              <a:t>Archetypes represent fundamental human motif of our experience as we evolved; consequentially, they evoke deep emotions.</a:t>
            </a:r>
            <a:endParaRPr lang="en-CA" dirty="0"/>
          </a:p>
        </p:txBody>
      </p:sp>
      <p:pic>
        <p:nvPicPr>
          <p:cNvPr id="7" name="Content Placeholder 6" descr="carljung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7"/>
            <a:ext cx="3456384" cy="322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God Teacher Archetype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Definition/Characteristics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Monotype Sorts" pitchFamily="48" charset="2"/>
              <a:buChar char="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This story involves an individual with great knowledge; benevolent (kind and helpful) and charitable.  He is willing to share his wisdom and teach people the answers to hidden mysteries.</a:t>
            </a:r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Monotype Sorts" pitchFamily="4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Monotype Sorts" pitchFamily="4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Monotype Sorts" pitchFamily="4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Monotype Sorts" pitchFamily="4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The God Teacher is a bridge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acts as an intermediary--a bridge between humans and a divine power.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The God Teacher is a bridge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acts as an intermediary--a bridge between humans and a divine power.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a model for human behavior.  He also influences human behavior and suggests the values of the society.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forms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may take the form of animals, teachers, visionaries, political or religious leaders, and sport or film idols.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Sacrifice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god teacher must ultimately sacrifice something of themselves </a:t>
            </a:r>
          </a:p>
          <a:p>
            <a:r>
              <a:rPr lang="en-CA" dirty="0" smtClean="0"/>
              <a:t>In early myths they were punished for revealing mysteries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Greek, Christian and Native American myths</a:t>
            </a:r>
          </a:p>
          <a:p>
            <a:r>
              <a:rPr lang="en-CA" dirty="0" smtClean="0"/>
              <a:t>Light/Dark – in Greek and Christian </a:t>
            </a:r>
          </a:p>
          <a:p>
            <a:r>
              <a:rPr lang="en-CA" dirty="0" smtClean="0"/>
              <a:t>Animals in all three</a:t>
            </a:r>
          </a:p>
          <a:p>
            <a:r>
              <a:rPr lang="en-CA" dirty="0" smtClean="0"/>
              <a:t>Plants – in Christian and Native American</a:t>
            </a:r>
          </a:p>
          <a:p>
            <a:r>
              <a:rPr lang="en-CA" dirty="0" smtClean="0"/>
              <a:t>Single creator – Christian</a:t>
            </a:r>
          </a:p>
          <a:p>
            <a:r>
              <a:rPr lang="en-CA" dirty="0" smtClean="0"/>
              <a:t>Many creators – Greek &amp; Christian</a:t>
            </a:r>
          </a:p>
          <a:p>
            <a:r>
              <a:rPr lang="en-CA" dirty="0" smtClean="0"/>
              <a:t>Making of man – Greek &amp; Christian – not Native American</a:t>
            </a:r>
          </a:p>
          <a:p>
            <a:r>
              <a:rPr lang="en-CA" dirty="0" smtClean="0"/>
              <a:t>Creation then devastation – Greek &amp; Christian</a:t>
            </a:r>
          </a:p>
          <a:p>
            <a:r>
              <a:rPr lang="en-CA" dirty="0" smtClean="0"/>
              <a:t>Devastation then creation – Native American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Human Year Archetype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The human year depicts various stages in a person’s life. </a:t>
            </a:r>
          </a:p>
          <a:p>
            <a:r>
              <a:rPr lang="en-CA" dirty="0" smtClean="0"/>
              <a:t>The changes in life are generally associated with the four seasons; spring, summer, </a:t>
            </a:r>
            <a:r>
              <a:rPr lang="en-CA" dirty="0" err="1" smtClean="0"/>
              <a:t>atumn</a:t>
            </a:r>
            <a:r>
              <a:rPr lang="en-CA" dirty="0" smtClean="0"/>
              <a:t> and winter</a:t>
            </a:r>
            <a:endParaRPr lang="en-CA" dirty="0"/>
          </a:p>
        </p:txBody>
      </p:sp>
      <p:pic>
        <p:nvPicPr>
          <p:cNvPr id="10" name="Content Placeholder 9" descr="year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556792"/>
            <a:ext cx="1923264" cy="1923264"/>
          </a:xfrm>
        </p:spPr>
      </p:pic>
      <p:pic>
        <p:nvPicPr>
          <p:cNvPr id="1026" name="Picture 2" descr="C:\Users\Michelle\Pictures\ye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024336" cy="215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 = Youth/Romance</a:t>
            </a:r>
            <a:endParaRPr lang="en-CA" dirty="0"/>
          </a:p>
        </p:txBody>
      </p:sp>
      <p:pic>
        <p:nvPicPr>
          <p:cNvPr id="5" name="Content Placeholder 4" descr="year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772816"/>
            <a:ext cx="3600400" cy="45365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Summer is associated with youth and romance.</a:t>
            </a:r>
          </a:p>
          <a:p>
            <a:r>
              <a:rPr lang="en-CA" dirty="0" smtClean="0"/>
              <a:t>Fertility</a:t>
            </a:r>
          </a:p>
          <a:p>
            <a:r>
              <a:rPr lang="en-CA" dirty="0" smtClean="0"/>
              <a:t>passion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Autumn = Old age</a:t>
            </a:r>
            <a:endParaRPr lang="en-CA" dirty="0"/>
          </a:p>
        </p:txBody>
      </p:sp>
      <p:pic>
        <p:nvPicPr>
          <p:cNvPr id="5" name="Content Placeholder 4" descr="year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744416" cy="43924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Autumn of life is old age</a:t>
            </a:r>
          </a:p>
          <a:p>
            <a:r>
              <a:rPr lang="en-CA" dirty="0" smtClean="0"/>
              <a:t>The bounty of harvest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Spring – Birth/Re-birth</a:t>
            </a:r>
            <a:endParaRPr lang="en-CA" dirty="0"/>
          </a:p>
        </p:txBody>
      </p:sp>
      <p:pic>
        <p:nvPicPr>
          <p:cNvPr id="7" name="Content Placeholder 6" descr="year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600400" cy="446449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Spring is associated with birth, or re-birth</a:t>
            </a:r>
          </a:p>
          <a:p>
            <a:r>
              <a:rPr lang="en-CA" dirty="0" smtClean="0"/>
              <a:t>Also awakening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Winter = Death</a:t>
            </a:r>
            <a:endParaRPr lang="en-CA" dirty="0"/>
          </a:p>
        </p:txBody>
      </p:sp>
      <p:pic>
        <p:nvPicPr>
          <p:cNvPr id="5" name="Content Placeholder 4" descr="year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672408" cy="45147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Earth seems sterile</a:t>
            </a:r>
          </a:p>
          <a:p>
            <a:r>
              <a:rPr lang="en-CA" dirty="0" smtClean="0"/>
              <a:t>Related to death and emptiness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 change/Life changes</a:t>
            </a:r>
            <a:endParaRPr lang="en-CA" dirty="0"/>
          </a:p>
        </p:txBody>
      </p:sp>
      <p:pic>
        <p:nvPicPr>
          <p:cNvPr id="5" name="Content Placeholder 4" descr="season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888432" cy="43924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Spring &amp; Summer</a:t>
            </a:r>
          </a:p>
          <a:p>
            <a:pPr lvl="1"/>
            <a:r>
              <a:rPr lang="en-CA" dirty="0" smtClean="0"/>
              <a:t>Growth &amp; re-birth</a:t>
            </a:r>
          </a:p>
          <a:p>
            <a:pPr lvl="1"/>
            <a:r>
              <a:rPr lang="en-CA" dirty="0" smtClean="0"/>
              <a:t>Connection to life force</a:t>
            </a:r>
          </a:p>
          <a:p>
            <a:pPr lvl="1"/>
            <a:r>
              <a:rPr lang="en-CA" dirty="0" smtClean="0"/>
              <a:t>awakening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 change/Life changes</a:t>
            </a:r>
            <a:endParaRPr lang="en-CA" dirty="0"/>
          </a:p>
        </p:txBody>
      </p:sp>
      <p:pic>
        <p:nvPicPr>
          <p:cNvPr id="5" name="Content Placeholder 4" descr="season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888432" cy="43924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Spring &amp; Summer</a:t>
            </a:r>
          </a:p>
          <a:p>
            <a:pPr lvl="1"/>
            <a:r>
              <a:rPr lang="en-CA" dirty="0" smtClean="0"/>
              <a:t>Growth &amp; re-birth</a:t>
            </a:r>
          </a:p>
          <a:p>
            <a:pPr lvl="1"/>
            <a:r>
              <a:rPr lang="en-CA" dirty="0" smtClean="0"/>
              <a:t>Connection to life force</a:t>
            </a:r>
          </a:p>
          <a:p>
            <a:pPr lvl="1"/>
            <a:r>
              <a:rPr lang="en-CA" dirty="0" smtClean="0"/>
              <a:t>awakening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Autumn &amp; Winter</a:t>
            </a:r>
            <a:endParaRPr lang="en-CA" dirty="0"/>
          </a:p>
        </p:txBody>
      </p:sp>
      <p:pic>
        <p:nvPicPr>
          <p:cNvPr id="5" name="Content Placeholder 4" descr="season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816424" cy="453650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Aging and death</a:t>
            </a:r>
          </a:p>
          <a:p>
            <a:r>
              <a:rPr lang="en-CA" dirty="0" smtClean="0"/>
              <a:t>Reminder of mortality</a:t>
            </a:r>
          </a:p>
          <a:p>
            <a:r>
              <a:rPr lang="en-CA" dirty="0" smtClean="0"/>
              <a:t>Watching plants die knowing we will see their offspring later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HERO</a:t>
            </a:r>
            <a:endParaRPr lang="en-CA" dirty="0"/>
          </a:p>
        </p:txBody>
      </p:sp>
      <p:pic>
        <p:nvPicPr>
          <p:cNvPr id="4" name="Picture Placeholder 6" descr="captain ameri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990" b="8990"/>
          <a:stretch>
            <a:fillRect/>
          </a:stretch>
        </p:blipFill>
        <p:spPr>
          <a:xfrm>
            <a:off x="1763688" y="2204864"/>
            <a:ext cx="5616624" cy="26515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gandalf-mentor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8748463" cy="6853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harrypstter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8839" b="28839"/>
          <a:stretch>
            <a:fillRect/>
          </a:stretch>
        </p:blipFill>
        <p:spPr>
          <a:xfrm>
            <a:off x="368032" y="0"/>
            <a:ext cx="8778240" cy="6853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katniss-initiat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283" b="12283"/>
          <a:stretch>
            <a:fillRect/>
          </a:stretch>
        </p:blipFill>
        <p:spPr>
          <a:xfrm>
            <a:off x="368032" y="0"/>
            <a:ext cx="8778240" cy="6853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samandfrodo-loyalretainer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649" b="11649"/>
          <a:stretch>
            <a:fillRect/>
          </a:stretch>
        </p:blipFill>
        <p:spPr>
          <a:xfrm>
            <a:off x="368032" y="0"/>
            <a:ext cx="8778240" cy="6853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ursula-villian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283" b="12283"/>
          <a:stretch>
            <a:fillRect/>
          </a:stretch>
        </p:blipFill>
        <p:spPr>
          <a:xfrm>
            <a:off x="368032" y="0"/>
            <a:ext cx="8778240" cy="6853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4" descr="waterarchetyp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283" b="12283"/>
          <a:stretch>
            <a:fillRect/>
          </a:stretch>
        </p:blipFill>
        <p:spPr>
          <a:xfrm>
            <a:off x="365760" y="0"/>
            <a:ext cx="877824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685</Words>
  <Application>Microsoft Office PowerPoint</Application>
  <PresentationFormat>On-screen Show (4:3)</PresentationFormat>
  <Paragraphs>82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Archetype Unit Review</vt:lpstr>
      <vt:lpstr>Creation </vt:lpstr>
      <vt:lpstr>HERO</vt:lpstr>
      <vt:lpstr>Slide 4</vt:lpstr>
      <vt:lpstr>Slide 5</vt:lpstr>
      <vt:lpstr>Slide 6</vt:lpstr>
      <vt:lpstr>Slide 7</vt:lpstr>
      <vt:lpstr>Slide 8</vt:lpstr>
      <vt:lpstr>Slide 9</vt:lpstr>
      <vt:lpstr>Slide 10</vt:lpstr>
      <vt:lpstr>Archetype</vt:lpstr>
      <vt:lpstr>Carl Gustav Jung (1875 – 1961)</vt:lpstr>
      <vt:lpstr>The God Teacher Archetype</vt:lpstr>
      <vt:lpstr>Definition/Characteristics</vt:lpstr>
      <vt:lpstr> The God Teacher is a bridge</vt:lpstr>
      <vt:lpstr> The God Teacher is a bridge</vt:lpstr>
      <vt:lpstr>Values</vt:lpstr>
      <vt:lpstr>Many forms</vt:lpstr>
      <vt:lpstr>Sacrifice</vt:lpstr>
      <vt:lpstr>The Human Year Archetype</vt:lpstr>
      <vt:lpstr>Summer = Youth/Romance</vt:lpstr>
      <vt:lpstr>Autumn = Old age</vt:lpstr>
      <vt:lpstr>Spring – Birth/Re-birth</vt:lpstr>
      <vt:lpstr>Winter = Death</vt:lpstr>
      <vt:lpstr>Season change/Life changes</vt:lpstr>
      <vt:lpstr>Season change/Life changes</vt:lpstr>
      <vt:lpstr>Autumn &amp; Winter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Archetype Unit Review</dc:title>
  <dc:creator>Michelle</dc:creator>
  <cp:lastModifiedBy>Michelle</cp:lastModifiedBy>
  <cp:revision>17</cp:revision>
  <dcterms:created xsi:type="dcterms:W3CDTF">2013-09-25T02:30:22Z</dcterms:created>
  <dcterms:modified xsi:type="dcterms:W3CDTF">2013-09-25T04:59:43Z</dcterms:modified>
</cp:coreProperties>
</file>